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75" r:id="rId2"/>
    <p:sldId id="282" r:id="rId3"/>
    <p:sldId id="279" r:id="rId4"/>
    <p:sldId id="274" r:id="rId5"/>
    <p:sldId id="278" r:id="rId6"/>
    <p:sldId id="300" r:id="rId7"/>
    <p:sldId id="301" r:id="rId8"/>
    <p:sldId id="299" r:id="rId9"/>
    <p:sldId id="283" r:id="rId10"/>
    <p:sldId id="284" r:id="rId11"/>
    <p:sldId id="294" r:id="rId12"/>
    <p:sldId id="295" r:id="rId13"/>
    <p:sldId id="289" r:id="rId14"/>
    <p:sldId id="290" r:id="rId15"/>
    <p:sldId id="291" r:id="rId16"/>
    <p:sldId id="292" r:id="rId17"/>
    <p:sldId id="287" r:id="rId18"/>
    <p:sldId id="288" r:id="rId19"/>
    <p:sldId id="285" r:id="rId20"/>
    <p:sldId id="286" r:id="rId21"/>
    <p:sldId id="293" r:id="rId22"/>
    <p:sldId id="297" r:id="rId23"/>
    <p:sldId id="29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79" autoAdjust="0"/>
    <p:restoredTop sz="94660"/>
  </p:normalViewPr>
  <p:slideViewPr>
    <p:cSldViewPr snapToGrid="0">
      <p:cViewPr varScale="1">
        <p:scale>
          <a:sx n="81" d="100"/>
          <a:sy n="81" d="100"/>
        </p:scale>
        <p:origin x="98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Κρατική</a:t>
            </a:r>
            <a:r>
              <a:rPr lang="el-GR" baseline="0" dirty="0"/>
              <a:t> Χορηγία ανά δημότη</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Sheet1!$B$1</c:f>
              <c:strCache>
                <c:ptCount val="1"/>
                <c:pt idx="0">
                  <c:v>Έτος</c:v>
                </c:pt>
              </c:strCache>
            </c:strRef>
          </c:tx>
          <c:spPr>
            <a:solidFill>
              <a:schemeClr val="accent1"/>
            </a:solidFill>
            <a:ln>
              <a:noFill/>
            </a:ln>
            <a:effectLst/>
            <a:sp3d/>
          </c:spPr>
          <c:invertIfNegative val="0"/>
          <c:dPt>
            <c:idx val="0"/>
            <c:invertIfNegative val="0"/>
            <c:bubble3D val="0"/>
            <c:spPr>
              <a:solidFill>
                <a:schemeClr val="accent2">
                  <a:lumMod val="75000"/>
                </a:schemeClr>
              </a:solidFill>
              <a:ln>
                <a:noFill/>
              </a:ln>
              <a:effectLst/>
              <a:sp3d/>
            </c:spPr>
            <c:extLst>
              <c:ext xmlns:c16="http://schemas.microsoft.com/office/drawing/2014/chart" uri="{C3380CC4-5D6E-409C-BE32-E72D297353CC}">
                <c16:uniqueId val="{00000005-503F-4ECD-BE26-884909350C46}"/>
              </c:ext>
            </c:extLst>
          </c:dPt>
          <c:dPt>
            <c:idx val="1"/>
            <c:invertIfNegative val="0"/>
            <c:bubble3D val="0"/>
            <c:spPr>
              <a:solidFill>
                <a:schemeClr val="accent2">
                  <a:lumMod val="75000"/>
                </a:schemeClr>
              </a:solidFill>
              <a:ln>
                <a:noFill/>
              </a:ln>
              <a:effectLst/>
              <a:sp3d/>
            </c:spPr>
            <c:extLst>
              <c:ext xmlns:c16="http://schemas.microsoft.com/office/drawing/2014/chart" uri="{C3380CC4-5D6E-409C-BE32-E72D297353CC}">
                <c16:uniqueId val="{00000006-503F-4ECD-BE26-884909350C46}"/>
              </c:ext>
            </c:extLst>
          </c:dPt>
          <c:cat>
            <c:numRef>
              <c:f>Sheet1!$A$2:$A$3</c:f>
              <c:numCache>
                <c:formatCode>General</c:formatCode>
                <c:ptCount val="2"/>
                <c:pt idx="0">
                  <c:v>2010</c:v>
                </c:pt>
                <c:pt idx="1">
                  <c:v>2026</c:v>
                </c:pt>
              </c:numCache>
            </c:numRef>
          </c:cat>
          <c:val>
            <c:numRef>
              <c:f>Sheet1!$B$2:$B$3</c:f>
              <c:numCache>
                <c:formatCode>General</c:formatCode>
                <c:ptCount val="2"/>
                <c:pt idx="0">
                  <c:v>188.35</c:v>
                </c:pt>
                <c:pt idx="1">
                  <c:v>154.96</c:v>
                </c:pt>
              </c:numCache>
            </c:numRef>
          </c:val>
          <c:extLst>
            <c:ext xmlns:c16="http://schemas.microsoft.com/office/drawing/2014/chart" uri="{C3380CC4-5D6E-409C-BE32-E72D297353CC}">
              <c16:uniqueId val="{00000000-503F-4ECD-BE26-884909350C46}"/>
            </c:ext>
          </c:extLst>
        </c:ser>
        <c:dLbls>
          <c:showLegendKey val="0"/>
          <c:showVal val="0"/>
          <c:showCatName val="0"/>
          <c:showSerName val="0"/>
          <c:showPercent val="0"/>
          <c:showBubbleSize val="0"/>
        </c:dLbls>
        <c:gapWidth val="150"/>
        <c:shape val="box"/>
        <c:axId val="869254751"/>
        <c:axId val="869258591"/>
        <c:axId val="0"/>
      </c:bar3DChart>
      <c:catAx>
        <c:axId val="86925475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crossAx val="869258591"/>
        <c:crosses val="autoZero"/>
        <c:auto val="1"/>
        <c:lblAlgn val="ctr"/>
        <c:lblOffset val="100"/>
        <c:noMultiLvlLbl val="0"/>
      </c:catAx>
      <c:valAx>
        <c:axId val="8692585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crossAx val="8692547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l-G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Αναλογία</a:t>
            </a:r>
            <a:r>
              <a:rPr lang="el-GR" baseline="0" dirty="0"/>
              <a:t> αύξησης φορολογικών εσόδων Κράτους – κρατικής χορηγίας των Δήμων</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Φορολογικά Έσοδα Κράτους</c:v>
                </c:pt>
              </c:strCache>
            </c:strRef>
          </c:tx>
          <c:spPr>
            <a:ln w="28575" cap="rnd">
              <a:solidFill>
                <a:schemeClr val="accent1"/>
              </a:solidFill>
              <a:round/>
            </a:ln>
            <a:effectLst/>
          </c:spPr>
          <c:marker>
            <c:symbol val="none"/>
          </c:marker>
          <c:cat>
            <c:numRef>
              <c:f>Sheet1!$A$2:$A$3</c:f>
              <c:numCache>
                <c:formatCode>General</c:formatCode>
                <c:ptCount val="2"/>
                <c:pt idx="0">
                  <c:v>2010</c:v>
                </c:pt>
                <c:pt idx="1">
                  <c:v>2024</c:v>
                </c:pt>
              </c:numCache>
            </c:numRef>
          </c:cat>
          <c:val>
            <c:numRef>
              <c:f>Sheet1!$B$2:$B$3</c:f>
              <c:numCache>
                <c:formatCode>#,##0</c:formatCode>
                <c:ptCount val="2"/>
                <c:pt idx="0">
                  <c:v>4652576045</c:v>
                </c:pt>
                <c:pt idx="1">
                  <c:v>10808935517</c:v>
                </c:pt>
              </c:numCache>
            </c:numRef>
          </c:val>
          <c:smooth val="0"/>
          <c:extLst>
            <c:ext xmlns:c16="http://schemas.microsoft.com/office/drawing/2014/chart" uri="{C3380CC4-5D6E-409C-BE32-E72D297353CC}">
              <c16:uniqueId val="{00000000-A484-4BA7-88A9-86A66BE0B42F}"/>
            </c:ext>
          </c:extLst>
        </c:ser>
        <c:ser>
          <c:idx val="1"/>
          <c:order val="1"/>
          <c:tx>
            <c:strRef>
              <c:f>Sheet1!$C$1</c:f>
              <c:strCache>
                <c:ptCount val="1"/>
                <c:pt idx="0">
                  <c:v>Κρατική Χορηγία Δήμων</c:v>
                </c:pt>
              </c:strCache>
            </c:strRef>
          </c:tx>
          <c:spPr>
            <a:ln w="28575" cap="rnd">
              <a:solidFill>
                <a:schemeClr val="accent2"/>
              </a:solidFill>
              <a:round/>
            </a:ln>
            <a:effectLst/>
          </c:spPr>
          <c:marker>
            <c:symbol val="none"/>
          </c:marker>
          <c:cat>
            <c:numRef>
              <c:f>Sheet1!$A$2:$A$3</c:f>
              <c:numCache>
                <c:formatCode>General</c:formatCode>
                <c:ptCount val="2"/>
                <c:pt idx="0">
                  <c:v>2010</c:v>
                </c:pt>
                <c:pt idx="1">
                  <c:v>2024</c:v>
                </c:pt>
              </c:numCache>
            </c:numRef>
          </c:cat>
          <c:val>
            <c:numRef>
              <c:f>Sheet1!$C$2:$C$3</c:f>
              <c:numCache>
                <c:formatCode>General</c:formatCode>
                <c:ptCount val="2"/>
                <c:pt idx="0" formatCode="#,##0">
                  <c:v>104787430</c:v>
                </c:pt>
                <c:pt idx="1">
                  <c:v>117000000</c:v>
                </c:pt>
              </c:numCache>
            </c:numRef>
          </c:val>
          <c:smooth val="0"/>
          <c:extLst>
            <c:ext xmlns:c16="http://schemas.microsoft.com/office/drawing/2014/chart" uri="{C3380CC4-5D6E-409C-BE32-E72D297353CC}">
              <c16:uniqueId val="{00000001-A484-4BA7-88A9-86A66BE0B42F}"/>
            </c:ext>
          </c:extLst>
        </c:ser>
        <c:dLbls>
          <c:showLegendKey val="0"/>
          <c:showVal val="0"/>
          <c:showCatName val="0"/>
          <c:showSerName val="0"/>
          <c:showPercent val="0"/>
          <c:showBubbleSize val="0"/>
        </c:dLbls>
        <c:smooth val="0"/>
        <c:axId val="869260991"/>
        <c:axId val="869256191"/>
      </c:lineChart>
      <c:catAx>
        <c:axId val="869260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crossAx val="869256191"/>
        <c:crosses val="autoZero"/>
        <c:auto val="1"/>
        <c:lblAlgn val="ctr"/>
        <c:lblOffset val="100"/>
        <c:noMultiLvlLbl val="0"/>
      </c:catAx>
      <c:valAx>
        <c:axId val="86925619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crossAx val="8692609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161EC3B-CBD2-4153-97A0-5A14B836E0E3}" type="datetimeFigureOut">
              <a:rPr lang="el-GR" smtClean="0"/>
              <a:t>30/7/2026</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343244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61EC3B-CBD2-4153-97A0-5A14B836E0E3}" type="datetimeFigureOut">
              <a:rPr lang="el-GR" smtClean="0"/>
              <a:t>30/7/2026</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4237120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61EC3B-CBD2-4153-97A0-5A14B836E0E3}" type="datetimeFigureOut">
              <a:rPr lang="el-GR" smtClean="0"/>
              <a:t>30/7/2026</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3CF998-A0AA-4A67-A3DA-35E92AAC1D67}"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7316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161EC3B-CBD2-4153-97A0-5A14B836E0E3}" type="datetimeFigureOut">
              <a:rPr lang="el-GR" smtClean="0"/>
              <a:t>30/7/2026</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3482707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161EC3B-CBD2-4153-97A0-5A14B836E0E3}" type="datetimeFigureOut">
              <a:rPr lang="el-GR" smtClean="0"/>
              <a:t>30/7/2026</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3CF998-A0AA-4A67-A3DA-35E92AAC1D67}"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63815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161EC3B-CBD2-4153-97A0-5A14B836E0E3}" type="datetimeFigureOut">
              <a:rPr lang="el-GR" smtClean="0"/>
              <a:t>30/7/2026</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3773033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61EC3B-CBD2-4153-97A0-5A14B836E0E3}" type="datetimeFigureOut">
              <a:rPr lang="el-GR" smtClean="0"/>
              <a:t>30/7/2026</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174121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61EC3B-CBD2-4153-97A0-5A14B836E0E3}" type="datetimeFigureOut">
              <a:rPr lang="el-GR" smtClean="0"/>
              <a:t>30/7/2026</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3344650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61EC3B-CBD2-4153-97A0-5A14B836E0E3}" type="datetimeFigureOut">
              <a:rPr lang="el-GR" smtClean="0"/>
              <a:t>30/7/2026</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1639420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61EC3B-CBD2-4153-97A0-5A14B836E0E3}" type="datetimeFigureOut">
              <a:rPr lang="el-GR" smtClean="0"/>
              <a:t>30/7/2026</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3844142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61EC3B-CBD2-4153-97A0-5A14B836E0E3}" type="datetimeFigureOut">
              <a:rPr lang="el-GR" smtClean="0"/>
              <a:t>30/7/2026</a:t>
            </a:fld>
            <a:endParaRPr lang="el-GR"/>
          </a:p>
        </p:txBody>
      </p:sp>
      <p:sp>
        <p:nvSpPr>
          <p:cNvPr id="6" name="Footer Placeholder 5"/>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2057890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161EC3B-CBD2-4153-97A0-5A14B836E0E3}" type="datetimeFigureOut">
              <a:rPr lang="el-GR" smtClean="0"/>
              <a:t>30/7/2026</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1674768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61EC3B-CBD2-4153-97A0-5A14B836E0E3}" type="datetimeFigureOut">
              <a:rPr lang="el-GR" smtClean="0"/>
              <a:t>30/7/2026</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1061992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61EC3B-CBD2-4153-97A0-5A14B836E0E3}" type="datetimeFigureOut">
              <a:rPr lang="el-GR" smtClean="0"/>
              <a:t>30/7/2026</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2980761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61EC3B-CBD2-4153-97A0-5A14B836E0E3}" type="datetimeFigureOut">
              <a:rPr lang="el-GR" smtClean="0"/>
              <a:t>30/7/2026</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728011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61EC3B-CBD2-4153-97A0-5A14B836E0E3}" type="datetimeFigureOut">
              <a:rPr lang="el-GR" smtClean="0"/>
              <a:t>30/7/2026</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3CF998-A0AA-4A67-A3DA-35E92AAC1D67}" type="slidenum">
              <a:rPr lang="el-GR" smtClean="0"/>
              <a:t>‹#›</a:t>
            </a:fld>
            <a:endParaRPr lang="el-GR"/>
          </a:p>
        </p:txBody>
      </p:sp>
    </p:spTree>
    <p:extLst>
      <p:ext uri="{BB962C8B-B14F-4D97-AF65-F5344CB8AC3E}">
        <p14:creationId xmlns:p14="http://schemas.microsoft.com/office/powerpoint/2010/main" val="1786912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161EC3B-CBD2-4153-97A0-5A14B836E0E3}" type="datetimeFigureOut">
              <a:rPr lang="el-GR" smtClean="0"/>
              <a:t>30/7/2026</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83CF998-A0AA-4A67-A3DA-35E92AAC1D67}" type="slidenum">
              <a:rPr lang="el-GR" smtClean="0"/>
              <a:t>‹#›</a:t>
            </a:fld>
            <a:endParaRPr lang="el-GR"/>
          </a:p>
        </p:txBody>
      </p:sp>
    </p:spTree>
    <p:extLst>
      <p:ext uri="{BB962C8B-B14F-4D97-AF65-F5344CB8AC3E}">
        <p14:creationId xmlns:p14="http://schemas.microsoft.com/office/powerpoint/2010/main" val="336254436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7B5ECB-2C12-4386-DF2B-8BA3004B37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72654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1F573-B0CB-35C7-638B-E17032E55A9B}"/>
              </a:ext>
            </a:extLst>
          </p:cNvPr>
          <p:cNvSpPr>
            <a:spLocks noGrp="1"/>
          </p:cNvSpPr>
          <p:nvPr>
            <p:ph type="title"/>
          </p:nvPr>
        </p:nvSpPr>
        <p:spPr/>
        <p:txBody>
          <a:bodyPr/>
          <a:lstStyle/>
          <a:p>
            <a:r>
              <a:rPr lang="el-GR" b="1" i="1" dirty="0"/>
              <a:t>Η Μελέτη της </a:t>
            </a:r>
            <a:r>
              <a:rPr lang="el-GR" b="1" i="1" dirty="0" err="1"/>
              <a:t>Grant</a:t>
            </a:r>
            <a:r>
              <a:rPr lang="el-GR" b="1" i="1" dirty="0"/>
              <a:t> </a:t>
            </a:r>
            <a:r>
              <a:rPr lang="el-GR" b="1" i="1" dirty="0" err="1"/>
              <a:t>Thornton</a:t>
            </a:r>
            <a:r>
              <a:rPr lang="el-GR" b="1" i="1" dirty="0"/>
              <a:t> &amp; Ο Πληθωρισμός </a:t>
            </a:r>
          </a:p>
        </p:txBody>
      </p:sp>
      <p:sp>
        <p:nvSpPr>
          <p:cNvPr id="3" name="Content Placeholder 2">
            <a:extLst>
              <a:ext uri="{FF2B5EF4-FFF2-40B4-BE49-F238E27FC236}">
                <a16:creationId xmlns:a16="http://schemas.microsoft.com/office/drawing/2014/main" id="{B19AD9D7-B659-B1EB-6604-F63CC5B6FD90}"/>
              </a:ext>
            </a:extLst>
          </p:cNvPr>
          <p:cNvSpPr>
            <a:spLocks noGrp="1"/>
          </p:cNvSpPr>
          <p:nvPr>
            <p:ph idx="1"/>
          </p:nvPr>
        </p:nvSpPr>
        <p:spPr/>
        <p:txBody>
          <a:bodyPr/>
          <a:lstStyle/>
          <a:p>
            <a:pPr lvl="1"/>
            <a:r>
              <a:rPr lang="el-GR" sz="2800" dirty="0"/>
              <a:t>Τα €117 εκ. συμφωνήθηκαν το 2019 και πλέον αντιστοιχούν σε σημαντικά χαμηλότερη πραγματική αξία. </a:t>
            </a:r>
          </a:p>
          <a:p>
            <a:pPr lvl="1"/>
            <a:r>
              <a:rPr lang="el-GR" sz="2800" dirty="0"/>
              <a:t>Ο συντελεστής πληθωριστικής προσαρμογής ανέρχεται στο </a:t>
            </a:r>
            <a:r>
              <a:rPr lang="el-GR" sz="2800" b="1" dirty="0"/>
              <a:t>18,4%</a:t>
            </a:r>
            <a:r>
              <a:rPr lang="el-GR" sz="2800" dirty="0"/>
              <a:t> (βάσει σύνθετου υπολογισμού ετήσιων μεταβολών). </a:t>
            </a:r>
          </a:p>
          <a:p>
            <a:pPr lvl="1"/>
            <a:r>
              <a:rPr lang="el-GR" sz="2800" dirty="0"/>
              <a:t>Η αναπροσαρμοσμένη αξία υπολογίζεται γύρω στα </a:t>
            </a:r>
            <a:r>
              <a:rPr lang="el-GR" sz="2800" b="1" dirty="0"/>
              <a:t>€139 εκ.</a:t>
            </a:r>
            <a:r>
              <a:rPr lang="el-GR" sz="2800" dirty="0"/>
              <a:t>. </a:t>
            </a:r>
          </a:p>
          <a:p>
            <a:endParaRPr lang="el-GR" dirty="0"/>
          </a:p>
        </p:txBody>
      </p:sp>
    </p:spTree>
    <p:extLst>
      <p:ext uri="{BB962C8B-B14F-4D97-AF65-F5344CB8AC3E}">
        <p14:creationId xmlns:p14="http://schemas.microsoft.com/office/powerpoint/2010/main" val="912603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1384C-9347-55BD-6512-A13B98D5C59F}"/>
              </a:ext>
            </a:extLst>
          </p:cNvPr>
          <p:cNvSpPr>
            <a:spLocks noGrp="1"/>
          </p:cNvSpPr>
          <p:nvPr>
            <p:ph type="title"/>
          </p:nvPr>
        </p:nvSpPr>
        <p:spPr/>
        <p:txBody>
          <a:bodyPr/>
          <a:lstStyle/>
          <a:p>
            <a:r>
              <a:rPr lang="el-GR" b="1" i="1" dirty="0"/>
              <a:t>Η εισήγηση που ξεχείλισε το ποτήρι</a:t>
            </a:r>
          </a:p>
        </p:txBody>
      </p:sp>
      <p:sp>
        <p:nvSpPr>
          <p:cNvPr id="3" name="Text Placeholder 2">
            <a:extLst>
              <a:ext uri="{FF2B5EF4-FFF2-40B4-BE49-F238E27FC236}">
                <a16:creationId xmlns:a16="http://schemas.microsoft.com/office/drawing/2014/main" id="{8DFA76D3-69E5-FEF6-7A76-D658F6E631F5}"/>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222157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81354-663E-C70A-E917-98BDCDC37546}"/>
              </a:ext>
            </a:extLst>
          </p:cNvPr>
          <p:cNvSpPr>
            <a:spLocks noGrp="1"/>
          </p:cNvSpPr>
          <p:nvPr>
            <p:ph type="title"/>
          </p:nvPr>
        </p:nvSpPr>
        <p:spPr/>
        <p:txBody>
          <a:bodyPr>
            <a:normAutofit fontScale="90000"/>
          </a:bodyPr>
          <a:lstStyle/>
          <a:p>
            <a:r>
              <a:rPr lang="el-GR" b="1" i="1" dirty="0"/>
              <a:t>Η κατηγορηματική άρνηση της Ένωσης Δήμων για αύξηση τελών και φορολογιών</a:t>
            </a:r>
          </a:p>
        </p:txBody>
      </p:sp>
      <p:sp>
        <p:nvSpPr>
          <p:cNvPr id="3" name="Content Placeholder 2">
            <a:extLst>
              <a:ext uri="{FF2B5EF4-FFF2-40B4-BE49-F238E27FC236}">
                <a16:creationId xmlns:a16="http://schemas.microsoft.com/office/drawing/2014/main" id="{1A986D1E-1C7A-9FEB-A8BE-451E96B92F6B}"/>
              </a:ext>
            </a:extLst>
          </p:cNvPr>
          <p:cNvSpPr>
            <a:spLocks noGrp="1"/>
          </p:cNvSpPr>
          <p:nvPr>
            <p:ph idx="1"/>
          </p:nvPr>
        </p:nvSpPr>
        <p:spPr/>
        <p:txBody>
          <a:bodyPr>
            <a:normAutofit/>
          </a:bodyPr>
          <a:lstStyle/>
          <a:p>
            <a:r>
              <a:rPr lang="el-GR" sz="2800" dirty="0"/>
              <a:t>Αδιανόητη η εισήγηση της Κυβέρνησης για αύξηση του τέλους ακίνητης ιδιοκτησίας.</a:t>
            </a:r>
          </a:p>
          <a:p>
            <a:r>
              <a:rPr lang="el-GR" sz="2800" dirty="0"/>
              <a:t>ΟΙ ΠΟΛΙΤΕΣ ΔΕΝ ΘΑ ΠΛΗΡΩΣΟΥΝ ΤΟ ΚΟΣΤΟΣ ΤΗΣ ΜΕΤΑΡΡΥΘΜΙΣΗΣ!</a:t>
            </a:r>
          </a:p>
        </p:txBody>
      </p:sp>
    </p:spTree>
    <p:extLst>
      <p:ext uri="{BB962C8B-B14F-4D97-AF65-F5344CB8AC3E}">
        <p14:creationId xmlns:p14="http://schemas.microsoft.com/office/powerpoint/2010/main" val="581416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41A34-7E0A-CDBC-7125-9E7B439F4233}"/>
              </a:ext>
            </a:extLst>
          </p:cNvPr>
          <p:cNvSpPr>
            <a:spLocks noGrp="1"/>
          </p:cNvSpPr>
          <p:nvPr>
            <p:ph type="title"/>
          </p:nvPr>
        </p:nvSpPr>
        <p:spPr/>
        <p:txBody>
          <a:bodyPr/>
          <a:lstStyle/>
          <a:p>
            <a:r>
              <a:rPr lang="el-GR" b="1" dirty="0"/>
              <a:t>Ο Ευρωπαϊκός Χάρτης Τοπικής Αυτοδιοίκησης</a:t>
            </a:r>
            <a:endParaRPr lang="el-GR" dirty="0"/>
          </a:p>
        </p:txBody>
      </p:sp>
      <p:sp>
        <p:nvSpPr>
          <p:cNvPr id="3" name="Text Placeholder 2">
            <a:extLst>
              <a:ext uri="{FF2B5EF4-FFF2-40B4-BE49-F238E27FC236}">
                <a16:creationId xmlns:a16="http://schemas.microsoft.com/office/drawing/2014/main" id="{C76BF760-B5F6-9FF4-1776-FB3729C452A3}"/>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2385005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A3A74-961D-8F51-0D67-BEC190975CE6}"/>
              </a:ext>
            </a:extLst>
          </p:cNvPr>
          <p:cNvSpPr>
            <a:spLocks noGrp="1"/>
          </p:cNvSpPr>
          <p:nvPr>
            <p:ph type="title"/>
          </p:nvPr>
        </p:nvSpPr>
        <p:spPr/>
        <p:txBody>
          <a:bodyPr/>
          <a:lstStyle/>
          <a:p>
            <a:r>
              <a:rPr lang="el-GR" b="1" i="1" dirty="0"/>
              <a:t>Διαχρονικό Αίτημα για Ποσοστιαία Σύνδεση</a:t>
            </a:r>
          </a:p>
        </p:txBody>
      </p:sp>
      <p:sp>
        <p:nvSpPr>
          <p:cNvPr id="3" name="Content Placeholder 2">
            <a:extLst>
              <a:ext uri="{FF2B5EF4-FFF2-40B4-BE49-F238E27FC236}">
                <a16:creationId xmlns:a16="http://schemas.microsoft.com/office/drawing/2014/main" id="{AEC129C4-967A-DB2F-13D9-403DB4B20235}"/>
              </a:ext>
            </a:extLst>
          </p:cNvPr>
          <p:cNvSpPr>
            <a:spLocks noGrp="1"/>
          </p:cNvSpPr>
          <p:nvPr>
            <p:ph idx="1"/>
          </p:nvPr>
        </p:nvSpPr>
        <p:spPr/>
        <p:txBody>
          <a:bodyPr/>
          <a:lstStyle/>
          <a:p>
            <a:pPr lvl="1"/>
            <a:r>
              <a:rPr lang="el-GR" sz="2800" dirty="0"/>
              <a:t>Η θεσμοθέτηση της χορηγίας ως σταθερό ποσοστό επί του κρατικού προϋπολογισμού αποτελεί βέλτιστη ευρωπαϊκή πρακτική. </a:t>
            </a:r>
          </a:p>
          <a:p>
            <a:pPr lvl="1"/>
            <a:r>
              <a:rPr lang="el-GR" sz="2800" dirty="0"/>
              <a:t>Ο Ευρωπαϊκός Χάρτης επιβάλλει οικονομική αυτοτέλεια και πόρους «ανάλογους με τις αρμοδιότητες» (Άρθρο 9). </a:t>
            </a:r>
          </a:p>
          <a:p>
            <a:endParaRPr lang="el-GR" dirty="0"/>
          </a:p>
        </p:txBody>
      </p:sp>
    </p:spTree>
    <p:extLst>
      <p:ext uri="{BB962C8B-B14F-4D97-AF65-F5344CB8AC3E}">
        <p14:creationId xmlns:p14="http://schemas.microsoft.com/office/powerpoint/2010/main" val="1562321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62212-5AB7-7D54-6509-DDD1A6F60591}"/>
              </a:ext>
            </a:extLst>
          </p:cNvPr>
          <p:cNvSpPr>
            <a:spLocks noGrp="1"/>
          </p:cNvSpPr>
          <p:nvPr>
            <p:ph type="title"/>
          </p:nvPr>
        </p:nvSpPr>
        <p:spPr/>
        <p:txBody>
          <a:bodyPr>
            <a:normAutofit/>
          </a:bodyPr>
          <a:lstStyle/>
          <a:p>
            <a:r>
              <a:rPr lang="el-GR" b="1" i="1" dirty="0"/>
              <a:t>Ευρωπαϊκή Πραγματικότητα </a:t>
            </a:r>
            <a:r>
              <a:rPr lang="en-US" b="1" i="1" dirty="0"/>
              <a:t>V</a:t>
            </a:r>
            <a:r>
              <a:rPr lang="el-GR" b="1" i="1" dirty="0"/>
              <a:t>s Κυπριακή Πραγματικότητα</a:t>
            </a:r>
            <a:endParaRPr lang="el-GR" i="1" dirty="0"/>
          </a:p>
        </p:txBody>
      </p:sp>
      <p:sp>
        <p:nvSpPr>
          <p:cNvPr id="3" name="Text Placeholder 2">
            <a:extLst>
              <a:ext uri="{FF2B5EF4-FFF2-40B4-BE49-F238E27FC236}">
                <a16:creationId xmlns:a16="http://schemas.microsoft.com/office/drawing/2014/main" id="{1185B549-0AF9-BB01-698C-F84DBED921A0}"/>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3008083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0AD50-9871-CA9F-9D15-B5D812080D64}"/>
              </a:ext>
            </a:extLst>
          </p:cNvPr>
          <p:cNvSpPr>
            <a:spLocks noGrp="1"/>
          </p:cNvSpPr>
          <p:nvPr>
            <p:ph type="title"/>
          </p:nvPr>
        </p:nvSpPr>
        <p:spPr/>
        <p:txBody>
          <a:bodyPr/>
          <a:lstStyle/>
          <a:p>
            <a:r>
              <a:rPr lang="el-GR" b="1" i="1" dirty="0"/>
              <a:t>Στον "Πάτο" της Ευρώπης η Χρηματοδότηση</a:t>
            </a:r>
          </a:p>
        </p:txBody>
      </p:sp>
      <p:sp>
        <p:nvSpPr>
          <p:cNvPr id="3" name="Content Placeholder 2">
            <a:extLst>
              <a:ext uri="{FF2B5EF4-FFF2-40B4-BE49-F238E27FC236}">
                <a16:creationId xmlns:a16="http://schemas.microsoft.com/office/drawing/2014/main" id="{D22C1C9A-B5E0-66D0-0887-3538EC9545DE}"/>
              </a:ext>
            </a:extLst>
          </p:cNvPr>
          <p:cNvSpPr>
            <a:spLocks noGrp="1"/>
          </p:cNvSpPr>
          <p:nvPr>
            <p:ph idx="1"/>
          </p:nvPr>
        </p:nvSpPr>
        <p:spPr/>
        <p:txBody>
          <a:bodyPr>
            <a:normAutofit/>
          </a:bodyPr>
          <a:lstStyle/>
          <a:p>
            <a:r>
              <a:rPr lang="el-GR" sz="2000" dirty="0"/>
              <a:t>Σύμφωνα με τους υπολογισμούς μας, το ποσοστό χορηγίας των Δήμων θα βρίσκεται κάτω από το 2% του κρατικού προϋπολογισμού.</a:t>
            </a:r>
          </a:p>
          <a:p>
            <a:r>
              <a:rPr lang="el-GR" sz="2000" dirty="0"/>
              <a:t>Αντίστοιχα ποσοστά σε άλλα ευρωπαϊκά κράτη:</a:t>
            </a:r>
          </a:p>
          <a:p>
            <a:pPr lvl="1">
              <a:buFont typeface="Wingdings" panose="05000000000000000000" pitchFamily="2" charset="2"/>
              <a:buChar char="ü"/>
            </a:pPr>
            <a:r>
              <a:rPr lang="el-GR" sz="2000" dirty="0"/>
              <a:t>Σουηδία: 15% - 20%</a:t>
            </a:r>
          </a:p>
          <a:p>
            <a:pPr lvl="1">
              <a:buFont typeface="Wingdings" panose="05000000000000000000" pitchFamily="2" charset="2"/>
              <a:buChar char="ü"/>
            </a:pPr>
            <a:r>
              <a:rPr lang="el-GR" sz="2000" dirty="0"/>
              <a:t>Δανία: 30%</a:t>
            </a:r>
          </a:p>
          <a:p>
            <a:pPr lvl="1">
              <a:buFont typeface="Wingdings" panose="05000000000000000000" pitchFamily="2" charset="2"/>
              <a:buChar char="ü"/>
            </a:pPr>
            <a:r>
              <a:rPr lang="el-GR" sz="2000" dirty="0"/>
              <a:t>Φιλανδία: 20% - 25%</a:t>
            </a:r>
          </a:p>
          <a:p>
            <a:pPr lvl="1">
              <a:buFont typeface="Wingdings" panose="05000000000000000000" pitchFamily="2" charset="2"/>
              <a:buChar char="ü"/>
            </a:pPr>
            <a:r>
              <a:rPr lang="el-GR" sz="2000" dirty="0"/>
              <a:t>Ισπανία: 13% - 15%</a:t>
            </a:r>
          </a:p>
          <a:p>
            <a:pPr lvl="1">
              <a:buFont typeface="Wingdings" panose="05000000000000000000" pitchFamily="2" charset="2"/>
              <a:buChar char="ü"/>
            </a:pPr>
            <a:r>
              <a:rPr lang="el-GR" sz="2000" dirty="0"/>
              <a:t>Γαλλία: 4% - 5%</a:t>
            </a:r>
          </a:p>
          <a:p>
            <a:pPr lvl="1">
              <a:buFont typeface="Wingdings" panose="05000000000000000000" pitchFamily="2" charset="2"/>
              <a:buChar char="ü"/>
            </a:pPr>
            <a:r>
              <a:rPr lang="el-GR" sz="2000" dirty="0"/>
              <a:t>Ελλάδα: 2,5% - 3%</a:t>
            </a:r>
          </a:p>
        </p:txBody>
      </p:sp>
    </p:spTree>
    <p:extLst>
      <p:ext uri="{BB962C8B-B14F-4D97-AF65-F5344CB8AC3E}">
        <p14:creationId xmlns:p14="http://schemas.microsoft.com/office/powerpoint/2010/main" val="1604493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BACF-A6F7-3DE7-617F-E0981DDE228E}"/>
              </a:ext>
            </a:extLst>
          </p:cNvPr>
          <p:cNvSpPr>
            <a:spLocks noGrp="1"/>
          </p:cNvSpPr>
          <p:nvPr>
            <p:ph type="title"/>
          </p:nvPr>
        </p:nvSpPr>
        <p:spPr/>
        <p:txBody>
          <a:bodyPr/>
          <a:lstStyle/>
          <a:p>
            <a:r>
              <a:rPr lang="el-GR" b="1" dirty="0"/>
              <a:t>Ο Μηχανισμός που προτείνει το Υπουργείο</a:t>
            </a:r>
            <a:endParaRPr lang="el-GR" dirty="0"/>
          </a:p>
        </p:txBody>
      </p:sp>
      <p:sp>
        <p:nvSpPr>
          <p:cNvPr id="3" name="Text Placeholder 2">
            <a:extLst>
              <a:ext uri="{FF2B5EF4-FFF2-40B4-BE49-F238E27FC236}">
                <a16:creationId xmlns:a16="http://schemas.microsoft.com/office/drawing/2014/main" id="{820C71D1-6943-AFCA-C06A-239AEAF59EC0}"/>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2152562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B304B-7FA2-2349-076A-2AE98381DC76}"/>
              </a:ext>
            </a:extLst>
          </p:cNvPr>
          <p:cNvSpPr>
            <a:spLocks noGrp="1"/>
          </p:cNvSpPr>
          <p:nvPr>
            <p:ph type="title"/>
          </p:nvPr>
        </p:nvSpPr>
        <p:spPr/>
        <p:txBody>
          <a:bodyPr/>
          <a:lstStyle/>
          <a:p>
            <a:r>
              <a:rPr lang="el-GR" b="1" i="1" dirty="0"/>
              <a:t>Η "Παγίδα" της Τριετίας και του 50%</a:t>
            </a:r>
          </a:p>
        </p:txBody>
      </p:sp>
      <p:sp>
        <p:nvSpPr>
          <p:cNvPr id="3" name="Content Placeholder 2">
            <a:extLst>
              <a:ext uri="{FF2B5EF4-FFF2-40B4-BE49-F238E27FC236}">
                <a16:creationId xmlns:a16="http://schemas.microsoft.com/office/drawing/2014/main" id="{44CA3199-D708-F651-028C-BD1A42F932DA}"/>
              </a:ext>
            </a:extLst>
          </p:cNvPr>
          <p:cNvSpPr>
            <a:spLocks noGrp="1"/>
          </p:cNvSpPr>
          <p:nvPr>
            <p:ph idx="1"/>
          </p:nvPr>
        </p:nvSpPr>
        <p:spPr/>
        <p:txBody>
          <a:bodyPr/>
          <a:lstStyle/>
          <a:p>
            <a:pPr lvl="1"/>
            <a:r>
              <a:rPr lang="el-GR" sz="2800" dirty="0"/>
              <a:t>Η απόδοση μόνο του 50% της αύξησης των πρωτογενών δαπανών δεν διασφαλίζει βιωσιμότητα. </a:t>
            </a:r>
          </a:p>
          <a:p>
            <a:pPr lvl="1"/>
            <a:r>
              <a:rPr lang="el-GR" sz="2800" dirty="0"/>
              <a:t>Η αναπροσαρμογή κάθε 3 χρόνια "παγώνει" τα έσοδα, ενώ το κόστος (ενέργεια, υλικά, προσωπικό) αυξάνεται ετησίως. </a:t>
            </a:r>
          </a:p>
          <a:p>
            <a:endParaRPr lang="el-GR" dirty="0"/>
          </a:p>
        </p:txBody>
      </p:sp>
    </p:spTree>
    <p:extLst>
      <p:ext uri="{BB962C8B-B14F-4D97-AF65-F5344CB8AC3E}">
        <p14:creationId xmlns:p14="http://schemas.microsoft.com/office/powerpoint/2010/main" val="4026212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13E3-C4EF-CE61-CC03-C8CE49192E7D}"/>
              </a:ext>
            </a:extLst>
          </p:cNvPr>
          <p:cNvSpPr>
            <a:spLocks noGrp="1"/>
          </p:cNvSpPr>
          <p:nvPr>
            <p:ph type="title"/>
          </p:nvPr>
        </p:nvSpPr>
        <p:spPr/>
        <p:txBody>
          <a:bodyPr/>
          <a:lstStyle/>
          <a:p>
            <a:r>
              <a:rPr lang="el-GR" b="1" i="1" dirty="0"/>
              <a:t>Η Πρόταση και το Δίκαιο Αίτημα της Ένωσης Δήμων</a:t>
            </a:r>
            <a:endParaRPr lang="el-GR" i="1" dirty="0"/>
          </a:p>
        </p:txBody>
      </p:sp>
      <p:sp>
        <p:nvSpPr>
          <p:cNvPr id="3" name="Text Placeholder 2">
            <a:extLst>
              <a:ext uri="{FF2B5EF4-FFF2-40B4-BE49-F238E27FC236}">
                <a16:creationId xmlns:a16="http://schemas.microsoft.com/office/drawing/2014/main" id="{F479E205-09D5-117E-B3F0-BC5D1B942F7E}"/>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2947158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8AD72-20FE-4DA4-CF6D-272502096962}"/>
              </a:ext>
            </a:extLst>
          </p:cNvPr>
          <p:cNvSpPr>
            <a:spLocks noGrp="1"/>
          </p:cNvSpPr>
          <p:nvPr>
            <p:ph type="title"/>
          </p:nvPr>
        </p:nvSpPr>
        <p:spPr>
          <a:xfrm>
            <a:off x="2604906" y="3327871"/>
            <a:ext cx="8915399" cy="1468800"/>
          </a:xfrm>
        </p:spPr>
        <p:txBody>
          <a:bodyPr>
            <a:normAutofit fontScale="90000"/>
          </a:bodyPr>
          <a:lstStyle/>
          <a:p>
            <a:br>
              <a:rPr lang="el-GR" b="1" dirty="0"/>
            </a:br>
            <a:br>
              <a:rPr lang="el-GR" b="1" dirty="0"/>
            </a:br>
            <a:r>
              <a:rPr lang="el-GR" b="1" i="1" dirty="0"/>
              <a:t>Η Λογιστική Αλχημεία των €144 εκατομμυρίων</a:t>
            </a:r>
            <a:br>
              <a:rPr lang="el-GR" b="1" i="1" dirty="0"/>
            </a:br>
            <a:endParaRPr lang="el-GR" b="1" i="1" dirty="0"/>
          </a:p>
        </p:txBody>
      </p:sp>
      <p:sp>
        <p:nvSpPr>
          <p:cNvPr id="3" name="Text Placeholder 2">
            <a:extLst>
              <a:ext uri="{FF2B5EF4-FFF2-40B4-BE49-F238E27FC236}">
                <a16:creationId xmlns:a16="http://schemas.microsoft.com/office/drawing/2014/main" id="{B677BB67-6FE8-952E-9947-9564C1273C90}"/>
              </a:ext>
            </a:extLst>
          </p:cNvPr>
          <p:cNvSpPr>
            <a:spLocks noGrp="1"/>
          </p:cNvSpPr>
          <p:nvPr>
            <p:ph type="body" idx="1"/>
          </p:nvPr>
        </p:nvSpPr>
        <p:spPr>
          <a:xfrm>
            <a:off x="2604905" y="4366471"/>
            <a:ext cx="8915399" cy="860400"/>
          </a:xfrm>
        </p:spPr>
        <p:txBody>
          <a:bodyPr/>
          <a:lstStyle/>
          <a:p>
            <a:endParaRPr lang="el-GR" dirty="0"/>
          </a:p>
        </p:txBody>
      </p:sp>
    </p:spTree>
    <p:extLst>
      <p:ext uri="{BB962C8B-B14F-4D97-AF65-F5344CB8AC3E}">
        <p14:creationId xmlns:p14="http://schemas.microsoft.com/office/powerpoint/2010/main" val="197592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EEAC7-E20F-1AF3-8EAB-B4BC3B5F4DF2}"/>
              </a:ext>
            </a:extLst>
          </p:cNvPr>
          <p:cNvSpPr>
            <a:spLocks noGrp="1"/>
          </p:cNvSpPr>
          <p:nvPr>
            <p:ph type="title"/>
          </p:nvPr>
        </p:nvSpPr>
        <p:spPr>
          <a:xfrm>
            <a:off x="2592925" y="473281"/>
            <a:ext cx="8911687" cy="1280890"/>
          </a:xfrm>
        </p:spPr>
        <p:txBody>
          <a:bodyPr>
            <a:normAutofit/>
          </a:bodyPr>
          <a:lstStyle/>
          <a:p>
            <a:r>
              <a:rPr lang="el-GR" sz="4400" b="1" i="1" dirty="0"/>
              <a:t>Ο Στόχος των €170 εκατ. </a:t>
            </a:r>
          </a:p>
        </p:txBody>
      </p:sp>
      <p:sp>
        <p:nvSpPr>
          <p:cNvPr id="3" name="Content Placeholder 2">
            <a:extLst>
              <a:ext uri="{FF2B5EF4-FFF2-40B4-BE49-F238E27FC236}">
                <a16:creationId xmlns:a16="http://schemas.microsoft.com/office/drawing/2014/main" id="{3E80D696-B43F-FD3B-A30B-812150FDB8E4}"/>
              </a:ext>
            </a:extLst>
          </p:cNvPr>
          <p:cNvSpPr>
            <a:spLocks noGrp="1"/>
          </p:cNvSpPr>
          <p:nvPr>
            <p:ph idx="1"/>
          </p:nvPr>
        </p:nvSpPr>
        <p:spPr/>
        <p:txBody>
          <a:bodyPr>
            <a:normAutofit/>
          </a:bodyPr>
          <a:lstStyle/>
          <a:p>
            <a:pPr lvl="1"/>
            <a:r>
              <a:rPr lang="el-GR" sz="2800" dirty="0"/>
              <a:t>Προσθήκη των ποσών από τα άλλα αιτήματα της Ένωσης Δήμων στο πληθωριστικά αναπροσαρμοσμένο ποσό. </a:t>
            </a:r>
          </a:p>
          <a:p>
            <a:pPr lvl="1"/>
            <a:r>
              <a:rPr lang="el-GR" sz="2800" dirty="0"/>
              <a:t>Το τελικό, δίκαιο ποσό υπολογίζεται γύρω στα </a:t>
            </a:r>
            <a:r>
              <a:rPr lang="el-GR" sz="2800" b="1" dirty="0"/>
              <a:t>€170 εκ.</a:t>
            </a:r>
            <a:r>
              <a:rPr lang="el-GR" sz="2800" dirty="0"/>
              <a:t>. </a:t>
            </a:r>
          </a:p>
          <a:p>
            <a:r>
              <a:rPr lang="el-GR" sz="2800" b="1" dirty="0"/>
              <a:t>Το ποσό αυτό πρέπει να μεταφραστεί σε ποσοστό επί των εσόδων του κράτους.</a:t>
            </a:r>
          </a:p>
        </p:txBody>
      </p:sp>
    </p:spTree>
    <p:extLst>
      <p:ext uri="{BB962C8B-B14F-4D97-AF65-F5344CB8AC3E}">
        <p14:creationId xmlns:p14="http://schemas.microsoft.com/office/powerpoint/2010/main" val="3449895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B5D7-2B88-594C-426C-EE09353B848E}"/>
              </a:ext>
            </a:extLst>
          </p:cNvPr>
          <p:cNvSpPr>
            <a:spLocks noGrp="1"/>
          </p:cNvSpPr>
          <p:nvPr>
            <p:ph type="title"/>
          </p:nvPr>
        </p:nvSpPr>
        <p:spPr/>
        <p:txBody>
          <a:bodyPr/>
          <a:lstStyle/>
          <a:p>
            <a:r>
              <a:rPr lang="el-GR" b="1" i="1" dirty="0"/>
              <a:t>Η επόμενη μέρα</a:t>
            </a:r>
            <a:r>
              <a:rPr lang="en-US" b="1" i="1" dirty="0"/>
              <a:t> </a:t>
            </a:r>
            <a:r>
              <a:rPr lang="el-GR" b="1" i="1" dirty="0"/>
              <a:t>για τους Δήμους και τους δημότες</a:t>
            </a:r>
          </a:p>
        </p:txBody>
      </p:sp>
      <p:sp>
        <p:nvSpPr>
          <p:cNvPr id="3" name="Text Placeholder 2">
            <a:extLst>
              <a:ext uri="{FF2B5EF4-FFF2-40B4-BE49-F238E27FC236}">
                <a16:creationId xmlns:a16="http://schemas.microsoft.com/office/drawing/2014/main" id="{824FC4A3-560C-891D-F289-0CB1C181A40D}"/>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4193922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A829D-BAA4-FB24-0486-A4C9711FF085}"/>
              </a:ext>
            </a:extLst>
          </p:cNvPr>
          <p:cNvSpPr>
            <a:spLocks noGrp="1"/>
          </p:cNvSpPr>
          <p:nvPr>
            <p:ph type="title"/>
          </p:nvPr>
        </p:nvSpPr>
        <p:spPr/>
        <p:txBody>
          <a:bodyPr/>
          <a:lstStyle/>
          <a:p>
            <a:r>
              <a:rPr lang="el-GR" b="1" i="1" dirty="0"/>
              <a:t>Κλιμάκωση Μέτρων &amp; Προστασία των Δημοτών</a:t>
            </a:r>
          </a:p>
        </p:txBody>
      </p:sp>
      <p:sp>
        <p:nvSpPr>
          <p:cNvPr id="3" name="Content Placeholder 2">
            <a:extLst>
              <a:ext uri="{FF2B5EF4-FFF2-40B4-BE49-F238E27FC236}">
                <a16:creationId xmlns:a16="http://schemas.microsoft.com/office/drawing/2014/main" id="{5F4389A6-38BC-9F28-DF76-89C42746D575}"/>
              </a:ext>
            </a:extLst>
          </p:cNvPr>
          <p:cNvSpPr>
            <a:spLocks noGrp="1"/>
          </p:cNvSpPr>
          <p:nvPr>
            <p:ph idx="1"/>
          </p:nvPr>
        </p:nvSpPr>
        <p:spPr/>
        <p:txBody>
          <a:bodyPr/>
          <a:lstStyle/>
          <a:p>
            <a:pPr lvl="1"/>
            <a:r>
              <a:rPr lang="el-GR" sz="2800" dirty="0"/>
              <a:t>Η ανεπαρκής χρηματοδότηση </a:t>
            </a:r>
            <a:r>
              <a:rPr lang="el-GR" sz="2800" dirty="0" err="1"/>
              <a:t>μετακυλίει</a:t>
            </a:r>
            <a:r>
              <a:rPr lang="el-GR" sz="2800" dirty="0"/>
              <a:t> το κόστος της μεταρρύθμισης στους πολίτες. </a:t>
            </a:r>
          </a:p>
          <a:p>
            <a:pPr lvl="1"/>
            <a:r>
              <a:rPr lang="el-GR" sz="2800" dirty="0"/>
              <a:t>Ανακοίνωση λήψης κλιμακωτών μέτρων αντίδρασης.</a:t>
            </a:r>
          </a:p>
          <a:p>
            <a:endParaRPr lang="el-GR" dirty="0"/>
          </a:p>
        </p:txBody>
      </p:sp>
    </p:spTree>
    <p:extLst>
      <p:ext uri="{BB962C8B-B14F-4D97-AF65-F5344CB8AC3E}">
        <p14:creationId xmlns:p14="http://schemas.microsoft.com/office/powerpoint/2010/main" val="128788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FE483-D43A-A57F-F693-F7CE244EBDC5}"/>
              </a:ext>
            </a:extLst>
          </p:cNvPr>
          <p:cNvSpPr>
            <a:spLocks noGrp="1"/>
          </p:cNvSpPr>
          <p:nvPr>
            <p:ph type="title"/>
          </p:nvPr>
        </p:nvSpPr>
        <p:spPr>
          <a:xfrm>
            <a:off x="2849949" y="609599"/>
            <a:ext cx="8654662" cy="2454111"/>
          </a:xfrm>
        </p:spPr>
        <p:txBody>
          <a:bodyPr>
            <a:noAutofit/>
          </a:bodyPr>
          <a:lstStyle/>
          <a:p>
            <a:r>
              <a:rPr lang="el-GR" sz="2400" b="1" dirty="0"/>
              <a:t>Η κρατική χορηγία δεν είναι δαπάνη, είναι επένδυση στους Δήμους, στις τοπικές κοινωνίες και, πάνω απ’ όλα, στους ίδιους τους πολίτες.</a:t>
            </a:r>
          </a:p>
        </p:txBody>
      </p:sp>
      <p:sp>
        <p:nvSpPr>
          <p:cNvPr id="6" name="Text Placeholder 5">
            <a:extLst>
              <a:ext uri="{FF2B5EF4-FFF2-40B4-BE49-F238E27FC236}">
                <a16:creationId xmlns:a16="http://schemas.microsoft.com/office/drawing/2014/main" id="{4C4A0682-62DF-C7EB-1CB6-3BF40450F2A8}"/>
              </a:ext>
            </a:extLst>
          </p:cNvPr>
          <p:cNvSpPr>
            <a:spLocks noGrp="1"/>
          </p:cNvSpPr>
          <p:nvPr>
            <p:ph type="body" idx="1"/>
          </p:nvPr>
        </p:nvSpPr>
        <p:spPr/>
        <p:txBody>
          <a:bodyPr>
            <a:normAutofit fontScale="92500" lnSpcReduction="10000"/>
          </a:bodyPr>
          <a:lstStyle/>
          <a:p>
            <a:pPr algn="r">
              <a:lnSpc>
                <a:spcPct val="110000"/>
              </a:lnSpc>
            </a:pPr>
            <a:r>
              <a:rPr lang="el-GR" b="1" dirty="0"/>
              <a:t>Ανδρέας </a:t>
            </a:r>
            <a:r>
              <a:rPr lang="el-GR" b="1" dirty="0" err="1"/>
              <a:t>Βύρας</a:t>
            </a:r>
            <a:endParaRPr lang="el-GR" b="1" dirty="0"/>
          </a:p>
          <a:p>
            <a:pPr algn="r">
              <a:lnSpc>
                <a:spcPct val="110000"/>
              </a:lnSpc>
            </a:pPr>
            <a:r>
              <a:rPr lang="el-GR" b="1" dirty="0"/>
              <a:t>Πρόεδρος</a:t>
            </a:r>
          </a:p>
          <a:p>
            <a:pPr algn="r">
              <a:lnSpc>
                <a:spcPct val="110000"/>
              </a:lnSpc>
            </a:pPr>
            <a:r>
              <a:rPr lang="el-GR" b="1" dirty="0"/>
              <a:t>Ένωσης Δήμων Κύπρου</a:t>
            </a:r>
          </a:p>
          <a:p>
            <a:pPr algn="r">
              <a:lnSpc>
                <a:spcPct val="110000"/>
              </a:lnSpc>
            </a:pPr>
            <a:r>
              <a:rPr lang="el-GR" dirty="0"/>
              <a:t>31 Ιουλίου 2026</a:t>
            </a:r>
          </a:p>
        </p:txBody>
      </p:sp>
    </p:spTree>
    <p:extLst>
      <p:ext uri="{BB962C8B-B14F-4D97-AF65-F5344CB8AC3E}">
        <p14:creationId xmlns:p14="http://schemas.microsoft.com/office/powerpoint/2010/main" val="731405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CDA7E-BE9F-70B6-36F5-842FDDC4812F}"/>
              </a:ext>
            </a:extLst>
          </p:cNvPr>
          <p:cNvSpPr>
            <a:spLocks noGrp="1"/>
          </p:cNvSpPr>
          <p:nvPr>
            <p:ph type="title"/>
          </p:nvPr>
        </p:nvSpPr>
        <p:spPr/>
        <p:txBody>
          <a:bodyPr>
            <a:normAutofit fontScale="90000"/>
          </a:bodyPr>
          <a:lstStyle/>
          <a:p>
            <a:r>
              <a:rPr lang="el-GR" b="1" i="1" dirty="0" err="1"/>
              <a:t>Αποδομώντας</a:t>
            </a:r>
            <a:r>
              <a:rPr lang="el-GR" b="1" i="1" dirty="0"/>
              <a:t> τον «Διπλασιασμό» και τις «Αυξήσεις»</a:t>
            </a:r>
            <a:br>
              <a:rPr lang="el-GR" b="1" i="1" dirty="0"/>
            </a:br>
            <a:endParaRPr lang="el-GR" b="1" i="1" dirty="0"/>
          </a:p>
        </p:txBody>
      </p:sp>
      <p:sp>
        <p:nvSpPr>
          <p:cNvPr id="3" name="Content Placeholder 2">
            <a:extLst>
              <a:ext uri="{FF2B5EF4-FFF2-40B4-BE49-F238E27FC236}">
                <a16:creationId xmlns:a16="http://schemas.microsoft.com/office/drawing/2014/main" id="{B75D3FDB-BC13-7FE9-1BDA-0D8D713AC3E0}"/>
              </a:ext>
            </a:extLst>
          </p:cNvPr>
          <p:cNvSpPr>
            <a:spLocks noGrp="1"/>
          </p:cNvSpPr>
          <p:nvPr>
            <p:ph idx="1"/>
          </p:nvPr>
        </p:nvSpPr>
        <p:spPr/>
        <p:txBody>
          <a:bodyPr/>
          <a:lstStyle/>
          <a:p>
            <a:pPr lvl="1"/>
            <a:r>
              <a:rPr lang="el-GR" sz="2000" dirty="0"/>
              <a:t>Τα €15 εκ. (δρόμοι) και τα €12 εκ. (60% από ΕΟΑ) αποτελούν νομοθετημένες </a:t>
            </a:r>
            <a:r>
              <a:rPr lang="el-GR" sz="2000" dirty="0" err="1"/>
              <a:t>υποχρέωσεις</a:t>
            </a:r>
            <a:r>
              <a:rPr lang="el-GR" sz="2000" dirty="0"/>
              <a:t> μεταφερόμενων αρμοδιοτήτων και όχι αύξηση της βασικής χορηγίας. </a:t>
            </a:r>
          </a:p>
          <a:p>
            <a:pPr lvl="1"/>
            <a:r>
              <a:rPr lang="el-GR" sz="2000" dirty="0"/>
              <a:t>Το ποσό συντήρησης του δικτύου βασίστηκε σε υποτυπώδεις υπολογισμούς για να αποδειχθεί η ανεπάρκεια των αρχικών €3 εκ., ενώ το κόστος αυξάνεται με γεωμετρικό ρυθμό. </a:t>
            </a:r>
          </a:p>
          <a:p>
            <a:pPr lvl="1"/>
            <a:r>
              <a:rPr lang="el-GR" sz="2000" dirty="0"/>
              <a:t>Τα έσοδα </a:t>
            </a:r>
            <a:r>
              <a:rPr lang="el-GR" sz="2000" dirty="0" err="1"/>
              <a:t>αδειοδότησης</a:t>
            </a:r>
            <a:r>
              <a:rPr lang="el-GR" sz="2000" dirty="0"/>
              <a:t> προβλέπονταν ρητά από τον Ν. 37(I)/2022 και η συντήρηση δρόμων από το Άρθρο 42 του Ν. </a:t>
            </a:r>
            <a:r>
              <a:rPr lang="el-GR" sz="2000"/>
              <a:t>52(I)/2022. </a:t>
            </a:r>
          </a:p>
          <a:p>
            <a:pPr lvl="1"/>
            <a:endParaRPr lang="el-GR" sz="2000" dirty="0"/>
          </a:p>
          <a:p>
            <a:endParaRPr lang="el-GR" dirty="0"/>
          </a:p>
        </p:txBody>
      </p:sp>
    </p:spTree>
    <p:extLst>
      <p:ext uri="{BB962C8B-B14F-4D97-AF65-F5344CB8AC3E}">
        <p14:creationId xmlns:p14="http://schemas.microsoft.com/office/powerpoint/2010/main" val="3748103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78E9-F8BF-DD4E-8513-D79063C5ADA7}"/>
              </a:ext>
            </a:extLst>
          </p:cNvPr>
          <p:cNvSpPr>
            <a:spLocks noGrp="1"/>
          </p:cNvSpPr>
          <p:nvPr>
            <p:ph type="title"/>
          </p:nvPr>
        </p:nvSpPr>
        <p:spPr>
          <a:xfrm>
            <a:off x="2589211" y="2273850"/>
            <a:ext cx="8915399" cy="1468800"/>
          </a:xfrm>
        </p:spPr>
        <p:txBody>
          <a:bodyPr/>
          <a:lstStyle/>
          <a:p>
            <a:r>
              <a:rPr lang="el-GR" b="1" i="1" dirty="0"/>
              <a:t>Η αλήθεια για τα </a:t>
            </a:r>
            <a:r>
              <a:rPr lang="el-GR" b="1" dirty="0"/>
              <a:t>€117 εκατομμύρια</a:t>
            </a:r>
            <a:endParaRPr lang="el-GR" b="1" i="1" dirty="0"/>
          </a:p>
        </p:txBody>
      </p:sp>
      <p:sp>
        <p:nvSpPr>
          <p:cNvPr id="3" name="Text Placeholder 2">
            <a:extLst>
              <a:ext uri="{FF2B5EF4-FFF2-40B4-BE49-F238E27FC236}">
                <a16:creationId xmlns:a16="http://schemas.microsoft.com/office/drawing/2014/main" id="{CC531DE5-1906-2756-A228-E2A6B71D2EBA}"/>
              </a:ext>
            </a:extLst>
          </p:cNvPr>
          <p:cNvSpPr>
            <a:spLocks noGrp="1"/>
          </p:cNvSpPr>
          <p:nvPr>
            <p:ph type="body" idx="1"/>
          </p:nvPr>
        </p:nvSpPr>
        <p:spPr>
          <a:xfrm>
            <a:off x="2589211" y="3935482"/>
            <a:ext cx="8915399" cy="860400"/>
          </a:xfrm>
        </p:spPr>
        <p:txBody>
          <a:bodyPr/>
          <a:lstStyle/>
          <a:p>
            <a:endParaRPr lang="el-GR" dirty="0"/>
          </a:p>
        </p:txBody>
      </p:sp>
    </p:spTree>
    <p:extLst>
      <p:ext uri="{BB962C8B-B14F-4D97-AF65-F5344CB8AC3E}">
        <p14:creationId xmlns:p14="http://schemas.microsoft.com/office/powerpoint/2010/main" val="1706876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BC85-8644-3733-B72C-0342911846C1}"/>
              </a:ext>
            </a:extLst>
          </p:cNvPr>
          <p:cNvSpPr>
            <a:spLocks noGrp="1"/>
          </p:cNvSpPr>
          <p:nvPr>
            <p:ph type="title"/>
          </p:nvPr>
        </p:nvSpPr>
        <p:spPr/>
        <p:txBody>
          <a:bodyPr>
            <a:normAutofit fontScale="90000"/>
          </a:bodyPr>
          <a:lstStyle/>
          <a:p>
            <a:r>
              <a:rPr lang="el-GR" b="1" i="1" dirty="0"/>
              <a:t>Ο Μύθος της «Σύμφωνης Γνώμης»</a:t>
            </a:r>
            <a:br>
              <a:rPr lang="el-GR" b="1" i="1" dirty="0"/>
            </a:br>
            <a:br>
              <a:rPr lang="el-GR" b="1" i="1" dirty="0"/>
            </a:br>
            <a:endParaRPr lang="el-GR" b="1" i="1" dirty="0"/>
          </a:p>
        </p:txBody>
      </p:sp>
      <p:sp>
        <p:nvSpPr>
          <p:cNvPr id="3" name="Content Placeholder 2">
            <a:extLst>
              <a:ext uri="{FF2B5EF4-FFF2-40B4-BE49-F238E27FC236}">
                <a16:creationId xmlns:a16="http://schemas.microsoft.com/office/drawing/2014/main" id="{37B8BCE2-E798-A905-B7D1-244EC19B9718}"/>
              </a:ext>
            </a:extLst>
          </p:cNvPr>
          <p:cNvSpPr>
            <a:spLocks noGrp="1"/>
          </p:cNvSpPr>
          <p:nvPr>
            <p:ph idx="1"/>
          </p:nvPr>
        </p:nvSpPr>
        <p:spPr/>
        <p:txBody>
          <a:bodyPr/>
          <a:lstStyle/>
          <a:p>
            <a:pPr lvl="1"/>
            <a:r>
              <a:rPr lang="el-GR" sz="2800" dirty="0"/>
              <a:t>Αποδοχή των €117 εκ. υπό έντονη διαμαρτυρία και υπό την ασφυκτική πίεση πιθανού ναυαγίου της μεταρρύθμισης. </a:t>
            </a:r>
          </a:p>
          <a:p>
            <a:pPr lvl="1"/>
            <a:r>
              <a:rPr lang="el-GR" sz="2800" dirty="0"/>
              <a:t>Οι πόροι για άλλες αρμοδιότητες(συντήρηση δρόμων, χορηγία έναντι απώλειας της ανάπτυξης) δεν περιλαμβάνονται στα €117 εκ. </a:t>
            </a:r>
            <a:endParaRPr lang="el-GR" dirty="0"/>
          </a:p>
        </p:txBody>
      </p:sp>
    </p:spTree>
    <p:extLst>
      <p:ext uri="{BB962C8B-B14F-4D97-AF65-F5344CB8AC3E}">
        <p14:creationId xmlns:p14="http://schemas.microsoft.com/office/powerpoint/2010/main" val="830583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D531E-8B46-553A-CA54-821F1C3C5306}"/>
              </a:ext>
            </a:extLst>
          </p:cNvPr>
          <p:cNvSpPr>
            <a:spLocks noGrp="1"/>
          </p:cNvSpPr>
          <p:nvPr>
            <p:ph type="title"/>
          </p:nvPr>
        </p:nvSpPr>
        <p:spPr/>
        <p:txBody>
          <a:bodyPr/>
          <a:lstStyle/>
          <a:p>
            <a:r>
              <a:rPr lang="el-GR" b="1" i="1" dirty="0"/>
              <a:t>Για ποια αύξηση μιλούμε;</a:t>
            </a:r>
          </a:p>
        </p:txBody>
      </p:sp>
      <p:graphicFrame>
        <p:nvGraphicFramePr>
          <p:cNvPr id="7" name="Content Placeholder 6">
            <a:extLst>
              <a:ext uri="{FF2B5EF4-FFF2-40B4-BE49-F238E27FC236}">
                <a16:creationId xmlns:a16="http://schemas.microsoft.com/office/drawing/2014/main" id="{68DC1BD2-7800-F593-42E9-5CEC35CC9565}"/>
              </a:ext>
            </a:extLst>
          </p:cNvPr>
          <p:cNvGraphicFramePr>
            <a:graphicFrameLocks noGrp="1"/>
          </p:cNvGraphicFramePr>
          <p:nvPr>
            <p:ph sz="half" idx="1"/>
            <p:extLst>
              <p:ext uri="{D42A27DB-BD31-4B8C-83A1-F6EECF244321}">
                <p14:modId xmlns:p14="http://schemas.microsoft.com/office/powerpoint/2010/main" val="493317898"/>
              </p:ext>
            </p:extLst>
          </p:nvPr>
        </p:nvGraphicFramePr>
        <p:xfrm>
          <a:off x="2589213" y="2133600"/>
          <a:ext cx="4313237" cy="3778250"/>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744A8B4B-C03A-5E0E-29B7-86F8185A32BC}"/>
              </a:ext>
            </a:extLst>
          </p:cNvPr>
          <p:cNvSpPr>
            <a:spLocks noGrp="1"/>
          </p:cNvSpPr>
          <p:nvPr>
            <p:ph sz="half" idx="2"/>
          </p:nvPr>
        </p:nvSpPr>
        <p:spPr/>
        <p:txBody>
          <a:bodyPr>
            <a:normAutofit/>
          </a:bodyPr>
          <a:lstStyle/>
          <a:p>
            <a:r>
              <a:rPr lang="el-GR" sz="2400" dirty="0"/>
              <a:t>Το 2010, η κρατική χορηγία αντιστοιχούσε σε €188,35 ανά δημότη. </a:t>
            </a:r>
          </a:p>
          <a:p>
            <a:r>
              <a:rPr lang="el-GR" sz="2400" dirty="0"/>
              <a:t>Σήμερα, με την αύξηση του πληθυσμού των Δήμων μετά και τις συνενώσεις με τις 63 Κοινότητες, μειώθηκε σε €155,96 ανά δημότη.</a:t>
            </a:r>
          </a:p>
        </p:txBody>
      </p:sp>
    </p:spTree>
    <p:extLst>
      <p:ext uri="{BB962C8B-B14F-4D97-AF65-F5344CB8AC3E}">
        <p14:creationId xmlns:p14="http://schemas.microsoft.com/office/powerpoint/2010/main" val="4052813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C6C03-46DE-A961-9F8C-39CBA5E9D8FB}"/>
              </a:ext>
            </a:extLst>
          </p:cNvPr>
          <p:cNvSpPr>
            <a:spLocks noGrp="1"/>
          </p:cNvSpPr>
          <p:nvPr>
            <p:ph type="title"/>
          </p:nvPr>
        </p:nvSpPr>
        <p:spPr/>
        <p:txBody>
          <a:bodyPr>
            <a:normAutofit fontScale="90000"/>
          </a:bodyPr>
          <a:lstStyle/>
          <a:p>
            <a:r>
              <a:rPr lang="el-GR" b="1" dirty="0"/>
              <a:t>Από τα €4.6 δις στα €10.8 δις η αύξηση των φορολογικών εσόδων και η κρατική χορηγία παγιωμένη</a:t>
            </a:r>
            <a:endParaRPr lang="el-GR" dirty="0"/>
          </a:p>
        </p:txBody>
      </p:sp>
      <p:sp>
        <p:nvSpPr>
          <p:cNvPr id="4" name="Content Placeholder 3">
            <a:extLst>
              <a:ext uri="{FF2B5EF4-FFF2-40B4-BE49-F238E27FC236}">
                <a16:creationId xmlns:a16="http://schemas.microsoft.com/office/drawing/2014/main" id="{546AAB54-EB31-D91B-011A-877983AAB9C3}"/>
              </a:ext>
            </a:extLst>
          </p:cNvPr>
          <p:cNvSpPr>
            <a:spLocks noGrp="1"/>
          </p:cNvSpPr>
          <p:nvPr>
            <p:ph sz="half" idx="2"/>
          </p:nvPr>
        </p:nvSpPr>
        <p:spPr/>
        <p:txBody>
          <a:bodyPr/>
          <a:lstStyle/>
          <a:p>
            <a:r>
              <a:rPr lang="en-US" b="1" dirty="0"/>
              <a:t>2010</a:t>
            </a:r>
          </a:p>
          <a:p>
            <a:pPr lvl="1"/>
            <a:r>
              <a:rPr lang="el-GR" dirty="0"/>
              <a:t>Φορολογικά έσοδα Κράτους: €4.652.576.045 </a:t>
            </a:r>
          </a:p>
          <a:p>
            <a:pPr lvl="1"/>
            <a:r>
              <a:rPr lang="el-GR" dirty="0"/>
              <a:t>Κρατική χορηγία Δήμων: €104.787.430</a:t>
            </a:r>
          </a:p>
          <a:p>
            <a:r>
              <a:rPr lang="el-GR" b="1" dirty="0"/>
              <a:t>2024</a:t>
            </a:r>
          </a:p>
          <a:p>
            <a:pPr lvl="1"/>
            <a:r>
              <a:rPr lang="el-GR" dirty="0"/>
              <a:t>Φορολογικά έσοδα Κράτους: €10.808.935.517 </a:t>
            </a:r>
          </a:p>
          <a:p>
            <a:pPr lvl="1"/>
            <a:r>
              <a:rPr lang="el-GR" dirty="0"/>
              <a:t>Κρατική χορηγία Δήμων: €117.000.000</a:t>
            </a:r>
          </a:p>
          <a:p>
            <a:pPr marL="457200" lvl="1" indent="0">
              <a:buNone/>
            </a:pPr>
            <a:endParaRPr lang="el-GR" dirty="0"/>
          </a:p>
        </p:txBody>
      </p:sp>
      <p:graphicFrame>
        <p:nvGraphicFramePr>
          <p:cNvPr id="5" name="Content Placeholder 5">
            <a:extLst>
              <a:ext uri="{FF2B5EF4-FFF2-40B4-BE49-F238E27FC236}">
                <a16:creationId xmlns:a16="http://schemas.microsoft.com/office/drawing/2014/main" id="{859149D1-DF54-CC77-808D-7273EE88DE80}"/>
              </a:ext>
            </a:extLst>
          </p:cNvPr>
          <p:cNvGraphicFramePr>
            <a:graphicFrameLocks noGrp="1"/>
          </p:cNvGraphicFramePr>
          <p:nvPr>
            <p:ph sz="half" idx="1"/>
            <p:extLst>
              <p:ext uri="{D42A27DB-BD31-4B8C-83A1-F6EECF244321}">
                <p14:modId xmlns:p14="http://schemas.microsoft.com/office/powerpoint/2010/main" val="2083958116"/>
              </p:ext>
            </p:extLst>
          </p:nvPr>
        </p:nvGraphicFramePr>
        <p:xfrm>
          <a:off x="2589213" y="2133600"/>
          <a:ext cx="4313237" cy="3778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08808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F44C3-27A2-8649-CD75-992D0FE71088}"/>
              </a:ext>
            </a:extLst>
          </p:cNvPr>
          <p:cNvSpPr>
            <a:spLocks noGrp="1"/>
          </p:cNvSpPr>
          <p:nvPr>
            <p:ph type="title"/>
          </p:nvPr>
        </p:nvSpPr>
        <p:spPr/>
        <p:txBody>
          <a:bodyPr>
            <a:normAutofit/>
          </a:bodyPr>
          <a:lstStyle/>
          <a:p>
            <a:r>
              <a:rPr lang="el-GR" b="1" i="1" dirty="0"/>
              <a:t>Οι «κρυφές υποχρεώσεις» από τα χρέη των Κοινοτήτων.</a:t>
            </a:r>
          </a:p>
        </p:txBody>
      </p:sp>
      <p:sp>
        <p:nvSpPr>
          <p:cNvPr id="3" name="Content Placeholder 2">
            <a:extLst>
              <a:ext uri="{FF2B5EF4-FFF2-40B4-BE49-F238E27FC236}">
                <a16:creationId xmlns:a16="http://schemas.microsoft.com/office/drawing/2014/main" id="{5A46A8C1-1A2A-70A6-1369-ACE234862A40}"/>
              </a:ext>
            </a:extLst>
          </p:cNvPr>
          <p:cNvSpPr>
            <a:spLocks noGrp="1"/>
          </p:cNvSpPr>
          <p:nvPr>
            <p:ph idx="1"/>
          </p:nvPr>
        </p:nvSpPr>
        <p:spPr/>
        <p:txBody>
          <a:bodyPr>
            <a:noAutofit/>
          </a:bodyPr>
          <a:lstStyle/>
          <a:p>
            <a:r>
              <a:rPr lang="el-GR" sz="2400" dirty="0"/>
              <a:t>Μαζί με τις 63 κοινότητες που συνενώθηκαν με Δήμους, το κράτος μάς μετέφερε εν </a:t>
            </a:r>
            <a:r>
              <a:rPr lang="el-GR" sz="2400" dirty="0" err="1"/>
              <a:t>κρυπτώ</a:t>
            </a:r>
            <a:r>
              <a:rPr lang="el-GR" sz="2400" dirty="0"/>
              <a:t> δάνεια και τεράστιες οικονομικές υποχρεώσεις που εμείς δεν γνωρίζαμε. </a:t>
            </a:r>
          </a:p>
          <a:p>
            <a:r>
              <a:rPr lang="el-GR" sz="2400" dirty="0"/>
              <a:t>Ενώ το κράτος στο παρελθόν έκανε τα στραβά μάτια και δεν διεκδικούσε με ζέση αυτά τα χρέη από τα κοινοτικά συμβούλια (π.χ. €34.1 εκ. από το Τ.Α.Υ.), τώρα έρχεται και τα απαιτεί με τον πιο σκληρό τρόπο από τους νέους Δήμους. Φτάνουν μάλιστα στο σημείο να απειλούν τα νέα Δημοτικά Συμβούλια ακόμη και με ποινικές διαδικασίες για χρέη που δεν δημιούργησαν!</a:t>
            </a:r>
          </a:p>
        </p:txBody>
      </p:sp>
    </p:spTree>
    <p:extLst>
      <p:ext uri="{BB962C8B-B14F-4D97-AF65-F5344CB8AC3E}">
        <p14:creationId xmlns:p14="http://schemas.microsoft.com/office/powerpoint/2010/main" val="1146871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06235-2A7D-8974-E25A-CD5A85B061B3}"/>
              </a:ext>
            </a:extLst>
          </p:cNvPr>
          <p:cNvSpPr>
            <a:spLocks noGrp="1"/>
          </p:cNvSpPr>
          <p:nvPr>
            <p:ph type="title"/>
          </p:nvPr>
        </p:nvSpPr>
        <p:spPr/>
        <p:txBody>
          <a:bodyPr/>
          <a:lstStyle/>
          <a:p>
            <a:r>
              <a:rPr lang="el-GR" b="1" i="1" dirty="0"/>
              <a:t>Η Πραγματική Αξία της Χορηγίας σήμερα</a:t>
            </a:r>
            <a:endParaRPr lang="el-GR" i="1" dirty="0"/>
          </a:p>
        </p:txBody>
      </p:sp>
      <p:sp>
        <p:nvSpPr>
          <p:cNvPr id="3" name="Text Placeholder 2">
            <a:extLst>
              <a:ext uri="{FF2B5EF4-FFF2-40B4-BE49-F238E27FC236}">
                <a16:creationId xmlns:a16="http://schemas.microsoft.com/office/drawing/2014/main" id="{AA4E33BB-766B-1AA2-307C-5B23434ADB19}"/>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360884431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2173</TotalTime>
  <Words>783</Words>
  <Application>Microsoft Office PowerPoint</Application>
  <PresentationFormat>Widescreen</PresentationFormat>
  <Paragraphs>65</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Century Gothic</vt:lpstr>
      <vt:lpstr>Wingdings</vt:lpstr>
      <vt:lpstr>Wingdings 3</vt:lpstr>
      <vt:lpstr>Wisp</vt:lpstr>
      <vt:lpstr>PowerPoint Presentation</vt:lpstr>
      <vt:lpstr>  Η Λογιστική Αλχημεία των €144 εκατομμυρίων </vt:lpstr>
      <vt:lpstr>Αποδομώντας τον «Διπλασιασμό» και τις «Αυξήσεις» </vt:lpstr>
      <vt:lpstr>Η αλήθεια για τα €117 εκατομμύρια</vt:lpstr>
      <vt:lpstr>Ο Μύθος της «Σύμφωνης Γνώμης»  </vt:lpstr>
      <vt:lpstr>Για ποια αύξηση μιλούμε;</vt:lpstr>
      <vt:lpstr>Από τα €4.6 δις στα €10.8 δις η αύξηση των φορολογικών εσόδων και η κρατική χορηγία παγιωμένη</vt:lpstr>
      <vt:lpstr>Οι «κρυφές υποχρεώσεις» από τα χρέη των Κοινοτήτων.</vt:lpstr>
      <vt:lpstr>Η Πραγματική Αξία της Χορηγίας σήμερα</vt:lpstr>
      <vt:lpstr>Η Μελέτη της Grant Thornton &amp; Ο Πληθωρισμός </vt:lpstr>
      <vt:lpstr>Η εισήγηση που ξεχείλισε το ποτήρι</vt:lpstr>
      <vt:lpstr>Η κατηγορηματική άρνηση της Ένωσης Δήμων για αύξηση τελών και φορολογιών</vt:lpstr>
      <vt:lpstr>Ο Ευρωπαϊκός Χάρτης Τοπικής Αυτοδιοίκησης</vt:lpstr>
      <vt:lpstr>Διαχρονικό Αίτημα για Ποσοστιαία Σύνδεση</vt:lpstr>
      <vt:lpstr>Ευρωπαϊκή Πραγματικότητα Vs Κυπριακή Πραγματικότητα</vt:lpstr>
      <vt:lpstr>Στον "Πάτο" της Ευρώπης η Χρηματοδότηση</vt:lpstr>
      <vt:lpstr>Ο Μηχανισμός που προτείνει το Υπουργείο</vt:lpstr>
      <vt:lpstr>Η "Παγίδα" της Τριετίας και του 50%</vt:lpstr>
      <vt:lpstr>Η Πρόταση και το Δίκαιο Αίτημα της Ένωσης Δήμων</vt:lpstr>
      <vt:lpstr>Ο Στόχος των €170 εκατ. </vt:lpstr>
      <vt:lpstr>Η επόμενη μέρα για τους Δήμους και τους δημότες</vt:lpstr>
      <vt:lpstr>Κλιμάκωση Μέτρων &amp; Προστασία των Δημοτών</vt:lpstr>
      <vt:lpstr>Η κρατική χορηγία δεν είναι δαπάνη, είναι επένδυση στους Δήμους, στις τοπικές κοινωνίες και, πάνω απ’ όλα, στους ίδιους τους πολίτες.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Chara Georgiadou</dc:creator>
  <cp:lastModifiedBy>Chara Georgiadou</cp:lastModifiedBy>
  <cp:revision>16</cp:revision>
  <dcterms:created xsi:type="dcterms:W3CDTF">2026-07-28T05:59:22Z</dcterms:created>
  <dcterms:modified xsi:type="dcterms:W3CDTF">2026-07-30T14:15:11Z</dcterms:modified>
</cp:coreProperties>
</file>