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8" r:id="rId4"/>
    <p:sldId id="257" r:id="rId5"/>
    <p:sldId id="260" r:id="rId6"/>
    <p:sldId id="284" r:id="rId7"/>
    <p:sldId id="286" r:id="rId8"/>
    <p:sldId id="289" r:id="rId9"/>
    <p:sldId id="281" r:id="rId10"/>
    <p:sldId id="291" r:id="rId11"/>
    <p:sldId id="287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6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7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99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6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57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4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5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4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9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5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7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5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5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7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01B7-2046-44D8-96AA-9CF82846064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32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838A-FD6B-4E16-8FFC-F4C5BA4E5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29" y="440680"/>
            <a:ext cx="11502887" cy="31547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ΔΗΜΟΣΙΟΓΡΑΦΙΚΗ ΔΙΑΣΚΕΨΗ </a:t>
            </a:r>
            <a:br>
              <a:rPr lang="el-G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ΓΙΑ ΤΗΝ ΠΑΡΟΥΣΙΑΣΗ ΤΟΥ ΕΡΓΟΥ</a:t>
            </a:r>
            <a:b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l-GR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ΔημιουργΙα</a:t>
            </a: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ΟλοκληρωμΕνου</a:t>
            </a: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ΠληροφοριακοΥ</a:t>
            </a: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ΣυστΗματος</a:t>
            </a: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για τους </a:t>
            </a:r>
            <a:r>
              <a:rPr lang="el-GR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ΔΗμους</a:t>
            </a: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της </a:t>
            </a:r>
            <a:r>
              <a:rPr lang="el-GR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Κυπρου</a:t>
            </a: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8F03DE-39FD-4083-8D27-1D0555D5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72" y="4851396"/>
            <a:ext cx="3815306" cy="15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">
            <a:extLst>
              <a:ext uri="{FF2B5EF4-FFF2-40B4-BE49-F238E27FC236}">
                <a16:creationId xmlns:a16="http://schemas.microsoft.com/office/drawing/2014/main" id="{F9D776DB-02F4-4252-845F-67586411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735" y="4851399"/>
            <a:ext cx="2281581" cy="15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>
            <a:extLst>
              <a:ext uri="{FF2B5EF4-FFF2-40B4-BE49-F238E27FC236}">
                <a16:creationId xmlns:a16="http://schemas.microsoft.com/office/drawing/2014/main" id="{073C7A0C-08FF-4F0F-9CBB-E718DA704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" y="4851400"/>
            <a:ext cx="2035176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35E478CB-71F1-4246-A443-A2BE0B5E1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13" y="4778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C1EACA-6689-4D7D-A7E1-B7A97540F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13" y="9350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8EC8E-3D50-474C-989A-D2B8745D7187}"/>
              </a:ext>
            </a:extLst>
          </p:cNvPr>
          <p:cNvSpPr txBox="1"/>
          <p:nvPr/>
        </p:nvSpPr>
        <p:spPr>
          <a:xfrm>
            <a:off x="8895425" y="4003832"/>
            <a:ext cx="276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Τρίτη 11 Μαΐου, 2021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01CB2-6D52-4D82-9F39-699C9BA73629}"/>
              </a:ext>
            </a:extLst>
          </p:cNvPr>
          <p:cNvSpPr txBox="1"/>
          <p:nvPr/>
        </p:nvSpPr>
        <p:spPr>
          <a:xfrm>
            <a:off x="710210" y="3959438"/>
            <a:ext cx="508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Χριστόδουλος Ρουσιά, </a:t>
            </a:r>
          </a:p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Συντονιστής Σύμβασης – Υπεύθυνος Έργου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6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D8753-8EC7-4939-BA4D-18E19481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7723"/>
            <a:ext cx="10475018" cy="1100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Οφέλη από την εφαρμογή ενός ενιαίου Ολοκληρωμένου Πληροφοριακού Συστήματος</a:t>
            </a:r>
            <a:endParaRPr lang="en-GB" sz="2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8D7F7-EA23-4C7B-AFBE-5522DFB31C0C}"/>
              </a:ext>
            </a:extLst>
          </p:cNvPr>
          <p:cNvSpPr/>
          <p:nvPr/>
        </p:nvSpPr>
        <p:spPr>
          <a:xfrm>
            <a:off x="684212" y="1234361"/>
            <a:ext cx="1047501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Κανονιστική συμμόρφωση με Ευρωπαϊκές Οδηγίες (η λύση θα υποστηρίζει τα Ανοικτά Δεδομένα, την Ενιαία Υποβολή, την Προσβασιμότητα και άλλες οδηγίες της ΕΕ).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Παροχή πρόσθετων ηλεκτρονικών υπηρεσιών, οι οποίες θα είναι ευέλικτες, </a:t>
            </a:r>
            <a:r>
              <a:rPr lang="el-GR" sz="2500" dirty="0" err="1">
                <a:latin typeface="Arial" panose="020B0604020202020204" pitchFamily="34" charset="0"/>
                <a:cs typeface="Arial" panose="020B0604020202020204" pitchFamily="34" charset="0"/>
              </a:rPr>
              <a:t>προσβάσιμες</a:t>
            </a: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, πλήρεις, εύκολες και ασφαλείς.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Ενίσχυση της ικανότητας του δημόσιου τομέα, μειώνοντας ταυτόχρονα το λειτουργικό κόστος.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Εξοικονόμηση ενέργειας.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Υπηρεσίες σε ευπαθείς ομάδες.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8B11-AC15-453F-B8F2-E0BDE4BB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2032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</a:rPr>
              <a:t>ΕΥΧΑΡΙΣΤΟΥΜΕ </a:t>
            </a:r>
            <a:br>
              <a:rPr lang="el-GR" sz="4400" b="1" dirty="0">
                <a:solidFill>
                  <a:schemeClr val="bg1"/>
                </a:solidFill>
              </a:rPr>
            </a:br>
            <a:r>
              <a:rPr lang="el-GR" sz="4400" b="1" dirty="0">
                <a:solidFill>
                  <a:schemeClr val="bg1"/>
                </a:solidFill>
              </a:rPr>
              <a:t>ΓΙΑ ΤΗΝ ΠΡΟΣΟΧΗ ΣΑΣ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2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D8753-8EC7-4939-BA4D-18E19481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24161"/>
            <a:ext cx="8534400" cy="6902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4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Όραμα - Σκοπός του Έργου</a:t>
            </a:r>
            <a:endParaRPr lang="en-GB" sz="4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5BC109-A4DE-479B-AB4E-7CEA0B16A5A2}"/>
              </a:ext>
            </a:extLst>
          </p:cNvPr>
          <p:cNvSpPr/>
          <p:nvPr/>
        </p:nvSpPr>
        <p:spPr>
          <a:xfrm>
            <a:off x="684211" y="1298291"/>
            <a:ext cx="104750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μετασχηματιστεί ψηφιακά το περιβάλλον εργασίας των Δήμων μέσω της βελτίωσης των διαδικασιών εσωτερικής διοίκησης με σκοπό την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Άμεση,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Ποιοτική και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Οικονομική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παροχή υπηρεσιών προς τους πολίτες και τις επιχειρήσεις.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5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A2CD-123D-4FD8-B550-7E4EB6CC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291552"/>
            <a:ext cx="10933044" cy="781879"/>
          </a:xfrm>
        </p:spPr>
        <p:txBody>
          <a:bodyPr/>
          <a:lstStyle/>
          <a:p>
            <a:r>
              <a:rPr lang="el-GR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Έργου</a:t>
            </a:r>
            <a:endParaRPr lang="en-US" b="1" u="sng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C83A-3566-4ABA-B560-DB4D875A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272209"/>
            <a:ext cx="10933043" cy="5393634"/>
          </a:xfrm>
        </p:spPr>
        <p:txBody>
          <a:bodyPr>
            <a:normAutofit fontScale="850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Το Έργο θα χρηματοδοτηθεί από τα Διαρθρωτικά Ταμεία της προγραμματικής περιόδου 2021-2027 για το ποσό των €2.410.000,00.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Η χρηματοδότηση του Έργου θα προέλθει κατά 85% από τα Διαρθρωτικά Ταμεία και κατά 15% από τους Δήμους.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υλοποίηση του Έργου έχει ανατεθεί, κατόπιν δημόσιας σύμβασης, στην Κοινοπραξία 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των εταιρειών Hellenic Technical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Enterprises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Ltd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iSpiral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Ltd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Technomart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Engineering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Project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Consultants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Ltd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Technology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Services SA.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υλοποίηση της σύμβασης έχει ξεκινήσει την 1.1.2021.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Θα αναπτυχθεί το Ολοκληρωμένο Πληροφοριακό Σύστημα.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Προβλέπεται πενταετής περίοδος συντήρησης και λειτουργικής υποστήριξης του συστήματος (δυνατότητα επέκτασης για 3 επιπρόσθετα έτη).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 Ολοκληρωμένο Πληροφοριακό Σύστημα θα τεθεί σε παραγωγική λειτουργία το Σεπτέμβριο του 2023 (32 μήνες). 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5049-AD91-4E70-845E-5583C771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6777"/>
            <a:ext cx="9905998" cy="984995"/>
          </a:xfrm>
        </p:spPr>
        <p:txBody>
          <a:bodyPr>
            <a:normAutofit/>
          </a:bodyPr>
          <a:lstStyle/>
          <a:p>
            <a:pPr algn="ctr"/>
            <a:r>
              <a:rPr lang="el-GR" sz="3600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Υφιστάμενη κατάσταση</a:t>
            </a:r>
            <a:endParaRPr lang="en-US" cap="non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BB2937-4F7C-4827-829F-1EBBF1FCA2FE}"/>
              </a:ext>
            </a:extLst>
          </p:cNvPr>
          <p:cNvSpPr>
            <a:spLocks noChangeAspect="1"/>
          </p:cNvSpPr>
          <p:nvPr/>
        </p:nvSpPr>
        <p:spPr bwMode="auto">
          <a:xfrm>
            <a:off x="4380372" y="2468973"/>
            <a:ext cx="3401705" cy="3401705"/>
          </a:xfrm>
          <a:prstGeom prst="ellipse">
            <a:avLst/>
          </a:prstGeom>
          <a:solidFill>
            <a:srgbClr val="8AA5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651E9B-CCBB-4437-B9EE-D0536F06A2CE}"/>
              </a:ext>
            </a:extLst>
          </p:cNvPr>
          <p:cNvSpPr>
            <a:spLocks noChangeAspect="1"/>
          </p:cNvSpPr>
          <p:nvPr/>
        </p:nvSpPr>
        <p:spPr bwMode="auto">
          <a:xfrm>
            <a:off x="4842558" y="3074386"/>
            <a:ext cx="2477336" cy="2477336"/>
          </a:xfrm>
          <a:prstGeom prst="ellipse">
            <a:avLst/>
          </a:prstGeom>
          <a:solidFill>
            <a:srgbClr val="8AA5CB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DBC97D-954A-4A9E-B44B-252403A7C055}"/>
              </a:ext>
            </a:extLst>
          </p:cNvPr>
          <p:cNvSpPr>
            <a:spLocks noChangeAspect="1"/>
          </p:cNvSpPr>
          <p:nvPr/>
        </p:nvSpPr>
        <p:spPr bwMode="auto">
          <a:xfrm>
            <a:off x="5181323" y="3553092"/>
            <a:ext cx="1828972" cy="1828972"/>
          </a:xfrm>
          <a:prstGeom prst="ellipse">
            <a:avLst/>
          </a:prstGeom>
          <a:solidFill>
            <a:srgbClr val="8AA5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Υποδομή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E0D6C0-0F59-48C7-8582-3384E836FF1A}"/>
              </a:ext>
            </a:extLst>
          </p:cNvPr>
          <p:cNvSpPr>
            <a:spLocks noChangeAspect="1"/>
          </p:cNvSpPr>
          <p:nvPr/>
        </p:nvSpPr>
        <p:spPr bwMode="auto">
          <a:xfrm>
            <a:off x="5363713" y="4096489"/>
            <a:ext cx="1456304" cy="1271828"/>
          </a:xfrm>
          <a:prstGeom prst="ellipse">
            <a:avLst/>
          </a:prstGeom>
          <a:solidFill>
            <a:srgbClr val="CCD6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Εφαρμογές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3CD471-4C94-40F2-82DC-862EDDEDD574}"/>
              </a:ext>
            </a:extLst>
          </p:cNvPr>
          <p:cNvSpPr>
            <a:spLocks noChangeAspect="1"/>
          </p:cNvSpPr>
          <p:nvPr/>
        </p:nvSpPr>
        <p:spPr bwMode="auto">
          <a:xfrm>
            <a:off x="5668974" y="4634143"/>
            <a:ext cx="838528" cy="723081"/>
          </a:xfrm>
          <a:prstGeom prst="ellipse">
            <a:avLst/>
          </a:prstGeom>
          <a:solidFill>
            <a:srgbClr val="8AA5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Δεδο</a:t>
            </a:r>
            <a:r>
              <a:rPr kumimoji="0" lang="el-G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-μέν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0C9FDA-14C9-4C6A-AE09-309F3ED5CDB7}"/>
              </a:ext>
            </a:extLst>
          </p:cNvPr>
          <p:cNvGrpSpPr/>
          <p:nvPr/>
        </p:nvGrpSpPr>
        <p:grpSpPr>
          <a:xfrm>
            <a:off x="5661560" y="1391924"/>
            <a:ext cx="1885950" cy="1085933"/>
            <a:chOff x="4259015" y="726482"/>
            <a:chExt cx="1885950" cy="108593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17C8EF-F799-4EBA-9FE4-8852E6369E75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4775578" y="1443280"/>
              <a:ext cx="440914" cy="297355"/>
            </a:xfrm>
            <a:prstGeom prst="line">
              <a:avLst/>
            </a:prstGeom>
            <a:solidFill>
              <a:srgbClr val="8AA5CB"/>
            </a:solidFill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0122BB-9DA9-451F-A49F-4B77B914B3C3}"/>
                </a:ext>
              </a:extLst>
            </p:cNvPr>
            <p:cNvSpPr txBox="1"/>
            <p:nvPr/>
          </p:nvSpPr>
          <p:spPr>
            <a:xfrm>
              <a:off x="4259015" y="726482"/>
              <a:ext cx="18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Περιορισμένοι πόροι</a:t>
              </a:r>
              <a:endParaRPr lang="en-US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189BBC-AA58-4BC7-98E7-3E59681DF135}"/>
              </a:ext>
            </a:extLst>
          </p:cNvPr>
          <p:cNvCxnSpPr/>
          <p:nvPr/>
        </p:nvCxnSpPr>
        <p:spPr bwMode="auto">
          <a:xfrm flipV="1">
            <a:off x="7085602" y="3463454"/>
            <a:ext cx="1332780" cy="125876"/>
          </a:xfrm>
          <a:prstGeom prst="line">
            <a:avLst/>
          </a:prstGeom>
          <a:solidFill>
            <a:srgbClr val="8AA5CB"/>
          </a:solidFill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1F707B-DA40-4E10-8041-44011F3BAC88}"/>
              </a:ext>
            </a:extLst>
          </p:cNvPr>
          <p:cNvSpPr txBox="1"/>
          <p:nvPr/>
        </p:nvSpPr>
        <p:spPr>
          <a:xfrm>
            <a:off x="8515779" y="3103898"/>
            <a:ext cx="2035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Έλλειψη ηλεκτρονικών υπηρεσιών</a:t>
            </a:r>
            <a:endParaRPr lang="en-US" sz="14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5DBFB8-B9A7-40A5-87B4-BCCE33B82CD2}"/>
              </a:ext>
            </a:extLst>
          </p:cNvPr>
          <p:cNvGrpSpPr/>
          <p:nvPr/>
        </p:nvGrpSpPr>
        <p:grpSpPr>
          <a:xfrm>
            <a:off x="1496699" y="2110133"/>
            <a:ext cx="4005603" cy="1683794"/>
            <a:chOff x="1443568" y="2137145"/>
            <a:chExt cx="4005603" cy="16837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6EDA71-4041-4292-8404-7ACD47C1CEC0}"/>
                </a:ext>
              </a:extLst>
            </p:cNvPr>
            <p:cNvCxnSpPr>
              <a:stCxn id="6" idx="1"/>
            </p:cNvCxnSpPr>
            <p:nvPr/>
          </p:nvCxnSpPr>
          <p:spPr bwMode="auto">
            <a:xfrm rot="16200000" flipV="1">
              <a:off x="3631744" y="2003512"/>
              <a:ext cx="1176431" cy="2458423"/>
            </a:xfrm>
            <a:prstGeom prst="line">
              <a:avLst/>
            </a:prstGeom>
            <a:solidFill>
              <a:srgbClr val="8AA5CB"/>
            </a:solidFill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851050-2EF3-4BDE-B601-2750912B9910}"/>
                </a:ext>
              </a:extLst>
            </p:cNvPr>
            <p:cNvSpPr txBox="1"/>
            <p:nvPr/>
          </p:nvSpPr>
          <p:spPr>
            <a:xfrm>
              <a:off x="1443568" y="2137145"/>
              <a:ext cx="19942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Κίνδυνος διακοπής επιχειρησιακής συνέχειας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15AB25-D389-463C-BC1A-65F9FB84C240}"/>
              </a:ext>
            </a:extLst>
          </p:cNvPr>
          <p:cNvSpPr txBox="1"/>
          <p:nvPr/>
        </p:nvSpPr>
        <p:spPr>
          <a:xfrm>
            <a:off x="8711099" y="4540436"/>
            <a:ext cx="2290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Έλλειψη προσέγγισης επιχειρησιακής αρχιτεκτονικής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D7FD1F-1718-424B-B1CF-DCB148EABD91}"/>
              </a:ext>
            </a:extLst>
          </p:cNvPr>
          <p:cNvCxnSpPr/>
          <p:nvPr/>
        </p:nvCxnSpPr>
        <p:spPr bwMode="auto">
          <a:xfrm>
            <a:off x="7005843" y="4496643"/>
            <a:ext cx="1552519" cy="370310"/>
          </a:xfrm>
          <a:prstGeom prst="line">
            <a:avLst/>
          </a:prstGeom>
          <a:solidFill>
            <a:srgbClr val="8AA5CB"/>
          </a:solidFill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B27ABE4-30CD-4616-9DF7-55C786B9C50D}"/>
              </a:ext>
            </a:extLst>
          </p:cNvPr>
          <p:cNvSpPr txBox="1"/>
          <p:nvPr/>
        </p:nvSpPr>
        <p:spPr>
          <a:xfrm>
            <a:off x="1640951" y="5765466"/>
            <a:ext cx="241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Μη διασυνδεδεμένες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φαρμογές</a:t>
            </a:r>
            <a:endParaRPr lang="en-US" sz="14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BC4FE1-752F-4427-BFE2-CA27AD558F27}"/>
              </a:ext>
            </a:extLst>
          </p:cNvPr>
          <p:cNvCxnSpPr/>
          <p:nvPr/>
        </p:nvCxnSpPr>
        <p:spPr bwMode="auto">
          <a:xfrm rot="10800000" flipV="1">
            <a:off x="3817640" y="4937660"/>
            <a:ext cx="1589658" cy="797442"/>
          </a:xfrm>
          <a:prstGeom prst="line">
            <a:avLst/>
          </a:prstGeom>
          <a:solidFill>
            <a:srgbClr val="8AA5CB"/>
          </a:solidFill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BE0CA-5768-4F4F-91A2-78C5F452B0D6}"/>
              </a:ext>
            </a:extLst>
          </p:cNvPr>
          <p:cNvCxnSpPr/>
          <p:nvPr/>
        </p:nvCxnSpPr>
        <p:spPr bwMode="auto">
          <a:xfrm rot="16200000" flipH="1">
            <a:off x="5782220" y="5674088"/>
            <a:ext cx="717641" cy="71048"/>
          </a:xfrm>
          <a:prstGeom prst="line">
            <a:avLst/>
          </a:prstGeom>
          <a:solidFill>
            <a:srgbClr val="8AA5CB"/>
          </a:solidFill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1B0376-E7A1-4196-B50C-F00117096E7E}"/>
              </a:ext>
            </a:extLst>
          </p:cNvPr>
          <p:cNvGrpSpPr/>
          <p:nvPr/>
        </p:nvGrpSpPr>
        <p:grpSpPr>
          <a:xfrm>
            <a:off x="710462" y="4154571"/>
            <a:ext cx="4133429" cy="811885"/>
            <a:chOff x="-237774" y="3965944"/>
            <a:chExt cx="4133429" cy="8118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BD5E56-A22A-4CF5-AC7E-3128B0912F0C}"/>
                </a:ext>
              </a:extLst>
            </p:cNvPr>
            <p:cNvSpPr/>
            <p:nvPr/>
          </p:nvSpPr>
          <p:spPr>
            <a:xfrm>
              <a:off x="-237774" y="4254609"/>
              <a:ext cx="29452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Μη αυτοματοποιημένες διαδικασίες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6C40F0E-52AE-40E7-945E-48903D27692C}"/>
                </a:ext>
              </a:extLst>
            </p:cNvPr>
            <p:cNvCxnSpPr/>
            <p:nvPr/>
          </p:nvCxnSpPr>
          <p:spPr bwMode="auto">
            <a:xfrm rot="10800000" flipV="1">
              <a:off x="1981788" y="3965944"/>
              <a:ext cx="1913867" cy="382772"/>
            </a:xfrm>
            <a:prstGeom prst="line">
              <a:avLst/>
            </a:prstGeom>
            <a:solidFill>
              <a:srgbClr val="8AA5CB"/>
            </a:solidFill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648AEA2-B142-44BC-88ED-0B605B48515C}"/>
              </a:ext>
            </a:extLst>
          </p:cNvPr>
          <p:cNvSpPr txBox="1"/>
          <p:nvPr/>
        </p:nvSpPr>
        <p:spPr>
          <a:xfrm>
            <a:off x="5284046" y="2852159"/>
            <a:ext cx="182396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Ανθρώπινο Δυναμικό</a:t>
            </a:r>
            <a:endParaRPr lang="en-GB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8A69C3-9464-4891-99CC-E60BB850C01B}"/>
              </a:ext>
            </a:extLst>
          </p:cNvPr>
          <p:cNvSpPr txBox="1"/>
          <p:nvPr/>
        </p:nvSpPr>
        <p:spPr>
          <a:xfrm>
            <a:off x="5583978" y="3302266"/>
            <a:ext cx="10039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Διαδικασίες</a:t>
            </a:r>
            <a:endParaRPr lang="en-GB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A749F6-09E6-4CBE-85F3-1482A57D4E2A}"/>
              </a:ext>
            </a:extLst>
          </p:cNvPr>
          <p:cNvGrpSpPr/>
          <p:nvPr/>
        </p:nvGrpSpPr>
        <p:grpSpPr>
          <a:xfrm>
            <a:off x="3770791" y="1675532"/>
            <a:ext cx="1538315" cy="1064944"/>
            <a:chOff x="2412636" y="1054480"/>
            <a:chExt cx="1538315" cy="106494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836A60-BB83-4E71-AEF9-ADD9B18FF7DE}"/>
                </a:ext>
              </a:extLst>
            </p:cNvPr>
            <p:cNvCxnSpPr/>
            <p:nvPr/>
          </p:nvCxnSpPr>
          <p:spPr bwMode="auto">
            <a:xfrm rot="16200000" flipV="1">
              <a:off x="3486917" y="1835493"/>
              <a:ext cx="409261" cy="158602"/>
            </a:xfrm>
            <a:prstGeom prst="line">
              <a:avLst/>
            </a:prstGeom>
            <a:solidFill>
              <a:srgbClr val="8AA5CB"/>
            </a:solidFill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2633B5-62E7-452E-99DE-33863A20DAF5}"/>
                </a:ext>
              </a:extLst>
            </p:cNvPr>
            <p:cNvSpPr txBox="1"/>
            <p:nvPr/>
          </p:nvSpPr>
          <p:spPr>
            <a:xfrm flipH="1">
              <a:off x="2412636" y="1054480"/>
              <a:ext cx="15383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Κουλτούρα ενάντια στην αλλαγή</a:t>
              </a:r>
              <a:endParaRPr lang="en-US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1A789C-8634-42AF-A402-76ADC3BC1DAC}"/>
              </a:ext>
            </a:extLst>
          </p:cNvPr>
          <p:cNvGrpSpPr/>
          <p:nvPr/>
        </p:nvGrpSpPr>
        <p:grpSpPr>
          <a:xfrm>
            <a:off x="7161680" y="2271783"/>
            <a:ext cx="3618079" cy="589164"/>
            <a:chOff x="5759137" y="1668484"/>
            <a:chExt cx="3618079" cy="5891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5A235F-DB78-4225-B0E6-B57D821514EE}"/>
                </a:ext>
              </a:extLst>
            </p:cNvPr>
            <p:cNvSpPr txBox="1"/>
            <p:nvPr/>
          </p:nvSpPr>
          <p:spPr>
            <a:xfrm>
              <a:off x="6761607" y="1668484"/>
              <a:ext cx="261560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Έλλειψη μοντέλου διακυβέρνησης πληροφορικής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76BD8-C1A9-42C5-8023-56D176C9F292}"/>
                </a:ext>
              </a:extLst>
            </p:cNvPr>
            <p:cNvCxnSpPr/>
            <p:nvPr/>
          </p:nvCxnSpPr>
          <p:spPr bwMode="auto">
            <a:xfrm flipV="1">
              <a:off x="5759137" y="1903228"/>
              <a:ext cx="779886" cy="354420"/>
            </a:xfrm>
            <a:prstGeom prst="line">
              <a:avLst/>
            </a:prstGeom>
            <a:solidFill>
              <a:srgbClr val="8AA5CB"/>
            </a:solidFill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06177343-C38D-4047-A8F4-3237B8ECABCE}"/>
              </a:ext>
            </a:extLst>
          </p:cNvPr>
          <p:cNvSpPr/>
          <p:nvPr/>
        </p:nvSpPr>
        <p:spPr>
          <a:xfrm>
            <a:off x="4660778" y="6233837"/>
            <a:ext cx="3577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Έλλειψη πληρότητας και συσχέτισης δεδομένων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7" grpId="0"/>
      <p:bldP spid="19" grpId="0"/>
      <p:bldP spid="25" grpId="0"/>
      <p:bldP spid="26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ACB6CF8-F940-4F6D-ABB0-965CE575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4362"/>
            <a:ext cx="10767982" cy="823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Ανάγκη </a:t>
            </a:r>
            <a:endParaRPr lang="en-GB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4888E5C9-DC4B-4A63-BBB2-94CB85291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10" y="1648830"/>
            <a:ext cx="5353114" cy="76428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2550" marR="0" lvl="0" indent="-82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  <a:tab pos="182563" algn="l"/>
                <a:tab pos="273050" algn="l"/>
                <a:tab pos="541338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Έννοια Ενιαίας Υποβολής (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‘Single Submission’</a:t>
            </a: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82550" marR="0" lvl="0" indent="-82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82550" algn="l"/>
                <a:tab pos="177800" algn="l"/>
                <a:tab pos="182563" algn="l"/>
                <a:tab pos="541338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Συνεκτικό, δομημένο και κοινό πλαίσιο υποβολής εκθέσεων.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9C1CC0C9-56B8-409A-920D-187B93301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109" y="2539330"/>
            <a:ext cx="5352850" cy="1425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Πολλά ενδιαφερόμενα μέρη και χρήστες πληροφοριών.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 νομικές υποχρεώσεις και η κουλτούρα δημιουργούν γραφειοκρατικές διαδικασίες.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Μη συνεκτικές λειτουργικές δραστηριότητες.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Ταυτόχρονη ανάπτυξη παρόμοιων αλλά όχι κοινών συστημάτων πληροφορικής.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Περιορισμένη διαθεσιμότητα ηλεκτρονικών υπηρεσιών.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2AACFD19-99F5-4711-AE14-7555F2EEA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109" y="4090148"/>
            <a:ext cx="5352850" cy="112275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Χρήση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απαρχαιωμένων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εφαρμογών.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Περιορισμένες δυνατότητες ταυτοποίησης και πρόσβασης  σε  πληροφοριακά συστήματα και δεδομένα.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Εκτεταμένη χρήση έντυπου υλικού.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Ανθρώπινη παρέμβαση.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7949BF4F-C7E1-46B3-8DFD-DC99189E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109" y="5338847"/>
            <a:ext cx="5352850" cy="96767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Μη αυτοματοποιημένες διαδικασίες.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Απαίτηση πολλαπλών εγκρίσεων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Πολλαπλές υποβολές δεδομένων.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Προβλήματα και καθυστερήσεις.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Απαιτούμενη επιτόπια παρουσία.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27">
            <a:extLst>
              <a:ext uri="{FF2B5EF4-FFF2-40B4-BE49-F238E27FC236}">
                <a16:creationId xmlns:a16="http://schemas.microsoft.com/office/drawing/2014/main" id="{D1E36270-8D0B-4FC0-85FE-1D63AB583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423" y="1130612"/>
            <a:ext cx="5443089" cy="298675"/>
          </a:xfrm>
          <a:prstGeom prst="homePlate">
            <a:avLst>
              <a:gd name="adj" fmla="val 257048"/>
            </a:avLst>
          </a:prstGeom>
          <a:solidFill>
            <a:srgbClr val="8AA5CB"/>
          </a:solidFill>
          <a:ln w="9525">
            <a:solidFill>
              <a:srgbClr val="4066A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Σχετικά Θέματα	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AutoShape 29">
            <a:extLst>
              <a:ext uri="{FF2B5EF4-FFF2-40B4-BE49-F238E27FC236}">
                <a16:creationId xmlns:a16="http://schemas.microsoft.com/office/drawing/2014/main" id="{8ED84354-D5EA-4693-BE24-26CAC42C398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633342" y="1127047"/>
            <a:ext cx="2749159" cy="439581"/>
          </a:xfrm>
          <a:prstGeom prst="triangle">
            <a:avLst>
              <a:gd name="adj" fmla="val 50000"/>
            </a:avLst>
          </a:prstGeom>
          <a:solidFill>
            <a:srgbClr val="8AA5CB"/>
          </a:solidFill>
          <a:ln w="9525">
            <a:solidFill>
              <a:srgbClr val="4066AA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2F0D765F-60CC-4F7A-A052-DF153EF1EF2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37075" y="3793578"/>
            <a:ext cx="4670514" cy="40844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FF4FE9-CEFB-4068-8FDA-69F154109046}"/>
              </a:ext>
            </a:extLst>
          </p:cNvPr>
          <p:cNvSpPr/>
          <p:nvPr/>
        </p:nvSpPr>
        <p:spPr>
          <a:xfrm>
            <a:off x="8685768" y="1636283"/>
            <a:ext cx="2644306" cy="4543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37651-4230-492A-B0D8-E4E09742795B}"/>
              </a:ext>
            </a:extLst>
          </p:cNvPr>
          <p:cNvSpPr txBox="1"/>
          <p:nvPr/>
        </p:nvSpPr>
        <p:spPr>
          <a:xfrm>
            <a:off x="9587402" y="1148315"/>
            <a:ext cx="854587" cy="3388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Πρόταση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Αξίας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7BE0AF-51D4-4A5B-A8AB-0EF691FC7C02}"/>
              </a:ext>
            </a:extLst>
          </p:cNvPr>
          <p:cNvGrpSpPr/>
          <p:nvPr/>
        </p:nvGrpSpPr>
        <p:grpSpPr>
          <a:xfrm>
            <a:off x="97922" y="1704885"/>
            <a:ext cx="1767492" cy="651600"/>
            <a:chOff x="97922" y="1704885"/>
            <a:chExt cx="1767492" cy="651600"/>
          </a:xfrm>
        </p:grpSpPr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FEEBCF59-7AC4-44FF-96D5-08437598C8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65873" y="1955704"/>
              <a:ext cx="449118" cy="14996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5247FAA0-73C4-4A11-9F5D-2E175CF1CA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7922" y="1704885"/>
              <a:ext cx="1555200" cy="651600"/>
            </a:xfrm>
            <a:prstGeom prst="rect">
              <a:avLst/>
            </a:prstGeom>
            <a:solidFill>
              <a:srgbClr val="8AA5CB"/>
            </a:solidFill>
            <a:ln w="6350">
              <a:solidFill>
                <a:srgbClr val="4066AA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54000" tIns="0" rIns="5400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Συμμόρφωση  με τοπικές και ευρωπαϊκές νομοθεσίες και άλλες υποχρεώσεις</a:t>
              </a:r>
            </a:p>
          </p:txBody>
        </p:sp>
      </p:grpSp>
      <p:sp>
        <p:nvSpPr>
          <p:cNvPr id="19" name="AutoShape 26">
            <a:extLst>
              <a:ext uri="{FF2B5EF4-FFF2-40B4-BE49-F238E27FC236}">
                <a16:creationId xmlns:a16="http://schemas.microsoft.com/office/drawing/2014/main" id="{B4EBD583-21A0-4C64-A07B-DBB3B20DB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1" y="1141725"/>
            <a:ext cx="1564624" cy="298450"/>
          </a:xfrm>
          <a:prstGeom prst="homePlate">
            <a:avLst>
              <a:gd name="adj" fmla="val 125798"/>
            </a:avLst>
          </a:prstGeom>
          <a:solidFill>
            <a:srgbClr val="8AA5CB"/>
          </a:solidFill>
          <a:ln w="9525">
            <a:solidFill>
              <a:srgbClr val="4066A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Παράγοντες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E5C1BF-F431-4002-960B-4F337C4DCCB4}"/>
              </a:ext>
            </a:extLst>
          </p:cNvPr>
          <p:cNvGrpSpPr/>
          <p:nvPr/>
        </p:nvGrpSpPr>
        <p:grpSpPr>
          <a:xfrm>
            <a:off x="97922" y="4325303"/>
            <a:ext cx="1767492" cy="651600"/>
            <a:chOff x="97922" y="4427145"/>
            <a:chExt cx="1767492" cy="651600"/>
          </a:xfrm>
        </p:grpSpPr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F0C44132-70CA-4B9A-A90F-C246E68953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7922" y="4427145"/>
              <a:ext cx="1555200" cy="651600"/>
            </a:xfrm>
            <a:prstGeom prst="rect">
              <a:avLst/>
            </a:prstGeom>
            <a:solidFill>
              <a:srgbClr val="8AA5CB"/>
            </a:solidFill>
            <a:ln w="6350">
              <a:solidFill>
                <a:srgbClr val="4066AA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54000" tIns="0" rIns="54000" bIns="0" anchor="ctr"/>
            <a:lstStyle/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Περιορισμός κινδύνων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AutoShape 11">
              <a:extLst>
                <a:ext uri="{FF2B5EF4-FFF2-40B4-BE49-F238E27FC236}">
                  <a16:creationId xmlns:a16="http://schemas.microsoft.com/office/drawing/2014/main" id="{EC86C6CB-C9EF-4060-AA94-00652905E0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65873" y="4677963"/>
              <a:ext cx="449118" cy="14996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F0CBC4-1C25-42C4-A2FF-B00C1691FC9C}"/>
              </a:ext>
            </a:extLst>
          </p:cNvPr>
          <p:cNvGrpSpPr/>
          <p:nvPr/>
        </p:nvGrpSpPr>
        <p:grpSpPr>
          <a:xfrm>
            <a:off x="97922" y="2924773"/>
            <a:ext cx="1767492" cy="653143"/>
            <a:chOff x="97922" y="2956956"/>
            <a:chExt cx="1767492" cy="653143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4CF3ABD7-091F-4A60-A228-602FCB182F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7922" y="2956956"/>
              <a:ext cx="1555668" cy="653143"/>
            </a:xfrm>
            <a:prstGeom prst="rect">
              <a:avLst/>
            </a:prstGeom>
            <a:solidFill>
              <a:srgbClr val="8AA5CB"/>
            </a:solidFill>
            <a:ln w="6350">
              <a:solidFill>
                <a:srgbClr val="4066AA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54000" tIns="0" rIns="54000" bIns="0" anchor="ctr"/>
            <a:lstStyle/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Αποδοτικότητα, αποτελεσματικότητα, αξία παροχής υπηρεσιών</a:t>
              </a:r>
              <a:endParaRPr kumimoji="0" lang="en-GB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86C12EA1-19DB-43A0-82AE-D265BFCE45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65873" y="3208545"/>
              <a:ext cx="449118" cy="14996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ECA0C1-6ECC-429C-8EFE-F60AC697AB0C}"/>
              </a:ext>
            </a:extLst>
          </p:cNvPr>
          <p:cNvGrpSpPr/>
          <p:nvPr/>
        </p:nvGrpSpPr>
        <p:grpSpPr>
          <a:xfrm>
            <a:off x="97922" y="5496522"/>
            <a:ext cx="1767492" cy="651600"/>
            <a:chOff x="97922" y="5451876"/>
            <a:chExt cx="1767492" cy="651600"/>
          </a:xfrm>
        </p:grpSpPr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327C7C8D-D990-48C5-A29E-1CC72ABB72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7922" y="5451876"/>
              <a:ext cx="1555200" cy="651600"/>
            </a:xfrm>
            <a:prstGeom prst="rect">
              <a:avLst/>
            </a:prstGeom>
            <a:solidFill>
              <a:srgbClr val="8AA5CB"/>
            </a:solidFill>
            <a:ln w="6350">
              <a:solidFill>
                <a:srgbClr val="4066AA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54000" tIns="0" rIns="54000" bIns="0" anchor="ctr"/>
            <a:lstStyle/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Περιορισμός κόστους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25A989EC-3625-4ACA-8421-74E196C6E3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65873" y="5702694"/>
              <a:ext cx="449118" cy="14996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0DD24B1-1707-41C8-A24B-690C324D3D01}"/>
              </a:ext>
            </a:extLst>
          </p:cNvPr>
          <p:cNvSpPr/>
          <p:nvPr/>
        </p:nvSpPr>
        <p:spPr>
          <a:xfrm>
            <a:off x="8447932" y="1679597"/>
            <a:ext cx="3287246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Η Λύση αποτελεί  «Ενιαία Πηγή» (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‘Single Source’</a:t>
            </a: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για δεδομένα πολιτών.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Υποβολή  πληροφοριών μόνο μια φορά με πρόσβαση σε παρελθοντικές και τρέχουσες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πληροφορίες.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Εφαρμογή κοινών διαδικασιών.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Ολοκληρωμένο σύστημα.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Ολοκληρωμένες διαδικασίες.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Ηλεκτρονική ανταλλαγή δεδομένων και διαθεσιμότητα δεδομένων σε (σχεδόν) πραγματικό χρόνο.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Ηλεκτρονικές πληρωμές, υπηρεσίες και εφαρμογές.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Αυτοματοποίηση των δραστηριοτήτων ελέγχου.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Βελτιωμένη παρακολούθηση.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Τήρηση της διαδρομής ελέγχου (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Audit trail</a:t>
            </a: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των δραστηριοτήτων.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Ακεραιότητα και ποιότητα δεδομένων.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Διαχωρισμός καθηκόντων.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Αυτοματοποίηση διαδικασιών.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Ελαχιστοποίηση της επιτόπιας παρουσίας.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D15D-EDF2-41B3-8F86-CCC77A61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88431"/>
            <a:ext cx="10853530" cy="1478570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l-GR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Υπηρεσίες που θα προσφέρονται από το Ολοκληρωμένο Πληροφοριακό Σύστημα</a:t>
            </a:r>
            <a:br>
              <a:rPr lang="en-GB" sz="3600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cap="none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5A9B64-3B15-4753-95D4-614C9D3963EC}"/>
              </a:ext>
            </a:extLst>
          </p:cNvPr>
          <p:cNvGrpSpPr/>
          <p:nvPr/>
        </p:nvGrpSpPr>
        <p:grpSpPr>
          <a:xfrm>
            <a:off x="769946" y="1554543"/>
            <a:ext cx="3338228" cy="791085"/>
            <a:chOff x="-1026699" y="6623438"/>
            <a:chExt cx="2964383" cy="618225"/>
          </a:xfrm>
        </p:grpSpPr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id="{3123DF92-EDB7-41EF-97A3-44FBC3561B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8158" y="6630772"/>
              <a:ext cx="1559526" cy="61089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 fontScale="92500" lnSpcReduction="20000"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εισερχόμενης &amp; εξερχόμενης αλληλογραφίας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8E028E4B-3B99-4CF6-8CAC-FCCE91DCD6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26699" y="6623438"/>
              <a:ext cx="1337780" cy="610891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lang="el-GR" sz="1400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Γραμματεία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0" name="Rectangle 3">
            <a:extLst>
              <a:ext uri="{FF2B5EF4-FFF2-40B4-BE49-F238E27FC236}">
                <a16:creationId xmlns:a16="http://schemas.microsoft.com/office/drawing/2014/main" id="{EF5E1C3B-8C33-4B28-B48E-93683A5A68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86485" y="1561881"/>
            <a:ext cx="1909515" cy="783753"/>
          </a:xfrm>
          <a:prstGeom prst="rect">
            <a:avLst/>
          </a:prstGeom>
          <a:solidFill>
            <a:schemeClr val="tx1">
              <a:lumMod val="50000"/>
            </a:schemeClr>
          </a:solidFill>
          <a:effectLst/>
        </p:spPr>
        <p:txBody>
          <a:bodyPr wrap="square" lIns="30141" tIns="38277" rIns="30141" bIns="38277" rtlCol="0" anchor="ctr">
            <a:normAutofit fontScale="92500" lnSpcReduction="20000"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l-GR" sz="1400" kern="0" dirty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Διαχείριση Συνεδριάσεων Δημοτικού Συμβουλίου &amp; Επιτροπών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19415983-B609-47B4-A5C8-7C309AB9CF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64381" y="2514086"/>
            <a:ext cx="1743792" cy="756774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Χρηματοοικονομική Λογιστική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C2FF7BCF-F4BE-4B50-8166-8C6751E844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82579" y="2502747"/>
            <a:ext cx="1323596" cy="783753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Διοικητική Λογιστική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8A60D8C8-C3C2-40C4-BE6C-2FC021962F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11439" y="2505070"/>
            <a:ext cx="1451342" cy="783753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Λογιστική προϋπολογισμού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DAB6543B-BAD8-4F85-B401-725FB9C577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2539" y="2500596"/>
            <a:ext cx="1443981" cy="783753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Διαχείριση Εσόδων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785DBE6C-9E05-4C86-8B42-E86E3F7B505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8844" y="2518655"/>
            <a:ext cx="1497592" cy="756773"/>
          </a:xfrm>
          <a:prstGeom prst="rect">
            <a:avLst/>
          </a:prstGeom>
          <a:solidFill>
            <a:srgbClr val="9E3039"/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Οικονομική Διαχείριση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23E7F25-F42A-42AB-A162-4D0265DDEA77}"/>
              </a:ext>
            </a:extLst>
          </p:cNvPr>
          <p:cNvGrpSpPr/>
          <p:nvPr/>
        </p:nvGrpSpPr>
        <p:grpSpPr>
          <a:xfrm>
            <a:off x="778844" y="3429517"/>
            <a:ext cx="7949762" cy="756773"/>
            <a:chOff x="-1009849" y="4001274"/>
            <a:chExt cx="7949762" cy="756773"/>
          </a:xfrm>
        </p:grpSpPr>
        <p:sp>
          <p:nvSpPr>
            <p:cNvPr id="58" name="Rectangle 3">
              <a:extLst>
                <a:ext uri="{FF2B5EF4-FFF2-40B4-BE49-F238E27FC236}">
                  <a16:creationId xmlns:a16="http://schemas.microsoft.com/office/drawing/2014/main" id="{6A81F002-42EA-41FF-820B-945654FBDC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3280" y="4011075"/>
              <a:ext cx="1756201" cy="7469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Διαχείριση Ανθρώπινου Δυναμικού &amp; Πόρων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" name="Rectangle 3">
              <a:extLst>
                <a:ext uri="{FF2B5EF4-FFF2-40B4-BE49-F238E27FC236}">
                  <a16:creationId xmlns:a16="http://schemas.microsoft.com/office/drawing/2014/main" id="{55C4985A-3647-4021-B627-5B117A434A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93886" y="4016201"/>
              <a:ext cx="1497592" cy="74184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Αυτοεξυπηρέτηση Προσωπικού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0" name="Rectangle 3">
              <a:extLst>
                <a:ext uri="{FF2B5EF4-FFF2-40B4-BE49-F238E27FC236}">
                  <a16:creationId xmlns:a16="http://schemas.microsoft.com/office/drawing/2014/main" id="{0F071E73-3D29-42FD-9514-F73F24D26D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95466" y="4011074"/>
              <a:ext cx="1451342" cy="74184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Εκπαίδευση/ Κατάρτιση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" name="Rectangle 3">
              <a:extLst>
                <a:ext uri="{FF2B5EF4-FFF2-40B4-BE49-F238E27FC236}">
                  <a16:creationId xmlns:a16="http://schemas.microsoft.com/office/drawing/2014/main" id="{C62F8FA5-EEA5-48E2-AD45-63941AD89D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41912" y="4011074"/>
              <a:ext cx="1398001" cy="74184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Μισθοδοσία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2" name="Rectangle 3">
              <a:extLst>
                <a:ext uri="{FF2B5EF4-FFF2-40B4-BE49-F238E27FC236}">
                  <a16:creationId xmlns:a16="http://schemas.microsoft.com/office/drawing/2014/main" id="{8A7B5C8B-175C-444D-BD33-FFDFECE7C9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09849" y="4001274"/>
              <a:ext cx="1497592" cy="756773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Διαχείριση Ανθρώπινου Δυναμικού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6C4F27A-6319-473F-8B6B-11A37483C36D}"/>
              </a:ext>
            </a:extLst>
          </p:cNvPr>
          <p:cNvGrpSpPr/>
          <p:nvPr/>
        </p:nvGrpSpPr>
        <p:grpSpPr>
          <a:xfrm>
            <a:off x="769946" y="4340379"/>
            <a:ext cx="7796100" cy="760154"/>
            <a:chOff x="-1017795" y="3411281"/>
            <a:chExt cx="7796100" cy="760154"/>
          </a:xfrm>
        </p:grpSpPr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DC5F99DD-0F82-4D8F-BB44-827D94EF09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639" y="3411281"/>
              <a:ext cx="1743793" cy="75677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Έκδοση Πολεοδομικών Αδειών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5" name="Rectangle 3">
              <a:extLst>
                <a:ext uri="{FF2B5EF4-FFF2-40B4-BE49-F238E27FC236}">
                  <a16:creationId xmlns:a16="http://schemas.microsoft.com/office/drawing/2014/main" id="{DEF75B71-E161-4C2F-B246-DCD6AD7055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8376" y="3411281"/>
              <a:ext cx="1310058" cy="756773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Έκδοση Αδειών Οικοδομής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6" name="Rectangle 3">
              <a:extLst>
                <a:ext uri="{FF2B5EF4-FFF2-40B4-BE49-F238E27FC236}">
                  <a16:creationId xmlns:a16="http://schemas.microsoft.com/office/drawing/2014/main" id="{C84855F5-A60E-4494-B1E6-A0B2C3FE0C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23698" y="3416896"/>
              <a:ext cx="1451342" cy="751158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Έκδοση Πιστοποιητικών Έγκρισης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7" name="Rectangle 3">
              <a:extLst>
                <a:ext uri="{FF2B5EF4-FFF2-40B4-BE49-F238E27FC236}">
                  <a16:creationId xmlns:a16="http://schemas.microsoft.com/office/drawing/2014/main" id="{F531F016-6A63-4E36-A6F5-571D011D43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80304" y="3420277"/>
              <a:ext cx="1398001" cy="751158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Ηλεκτρονική υποβολή αιτήσεων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8" name="Rectangle 3">
              <a:extLst>
                <a:ext uri="{FF2B5EF4-FFF2-40B4-BE49-F238E27FC236}">
                  <a16:creationId xmlns:a16="http://schemas.microsoft.com/office/drawing/2014/main" id="{3FE1EE1F-B772-44DE-9632-C3505920CD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17795" y="3411281"/>
              <a:ext cx="1506490" cy="756773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Τεχνικές Υπηρεσίες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9" name="Rectangle 3">
            <a:extLst>
              <a:ext uri="{FF2B5EF4-FFF2-40B4-BE49-F238E27FC236}">
                <a16:creationId xmlns:a16="http://schemas.microsoft.com/office/drawing/2014/main" id="{719AEC8B-8A2C-40F2-9ADD-8D1437378E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658389" y="4349375"/>
            <a:ext cx="1938491" cy="747777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l-GR" sz="1400" kern="0" dirty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Επιθεωρήσεις/Έλεγχος/Παρακολούθηση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BB32B49-05D5-4B55-A932-E05D9F2CD29F}"/>
              </a:ext>
            </a:extLst>
          </p:cNvPr>
          <p:cNvGrpSpPr/>
          <p:nvPr/>
        </p:nvGrpSpPr>
        <p:grpSpPr>
          <a:xfrm>
            <a:off x="778844" y="5264214"/>
            <a:ext cx="7387267" cy="767199"/>
            <a:chOff x="-1009849" y="3728868"/>
            <a:chExt cx="7387267" cy="767199"/>
          </a:xfrm>
        </p:grpSpPr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EEF3E204-103D-41D2-BA6C-0792E3FD43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3279" y="3741173"/>
              <a:ext cx="1292375" cy="75489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Συλλογή αποβλήτων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" name="Rectangle 3">
              <a:extLst>
                <a:ext uri="{FF2B5EF4-FFF2-40B4-BE49-F238E27FC236}">
                  <a16:creationId xmlns:a16="http://schemas.microsoft.com/office/drawing/2014/main" id="{393B6751-C9E2-4B4F-AE68-EB69DF90A9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0643" y="3746615"/>
              <a:ext cx="1419443" cy="74945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lang="el-GR" sz="1400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Καθαρισμός άδειων οικοπέδων 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3" name="Rectangle 3">
              <a:extLst>
                <a:ext uri="{FF2B5EF4-FFF2-40B4-BE49-F238E27FC236}">
                  <a16:creationId xmlns:a16="http://schemas.microsoft.com/office/drawing/2014/main" id="{D95D5D36-F9F4-4EB6-86B8-FA2BCD389C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85075" y="3739294"/>
              <a:ext cx="1497592" cy="7567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lang="el-GR" sz="1400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Καταπολέμηση εντόμων &amp; τρωκτικών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4" name="Rectangle 3">
              <a:extLst>
                <a:ext uri="{FF2B5EF4-FFF2-40B4-BE49-F238E27FC236}">
                  <a16:creationId xmlns:a16="http://schemas.microsoft.com/office/drawing/2014/main" id="{9E0C5712-11D3-4B25-A3DE-7E5FBCA9C7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7656" y="3728868"/>
              <a:ext cx="1289762" cy="767197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</a:t>
              </a:r>
              <a:r>
                <a:rPr kumimoji="0" lang="el-GR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οχληριών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5" name="Rectangle 3">
              <a:extLst>
                <a:ext uri="{FF2B5EF4-FFF2-40B4-BE49-F238E27FC236}">
                  <a16:creationId xmlns:a16="http://schemas.microsoft.com/office/drawing/2014/main" id="{E5D2B5FA-B205-4627-A2A2-34C8199E57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09849" y="3739294"/>
              <a:ext cx="1497592" cy="756773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Δημόσια Υγεία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6" name="Rectangle 3">
            <a:extLst>
              <a:ext uri="{FF2B5EF4-FFF2-40B4-BE49-F238E27FC236}">
                <a16:creationId xmlns:a16="http://schemas.microsoft.com/office/drawing/2014/main" id="{9C7BBCCB-B215-4CF1-B5B6-605651D155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71100" y="5264213"/>
            <a:ext cx="1177700" cy="767197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l-GR" sz="1400" kern="0" dirty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Επιθεωρήσεις υποστατικών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id="{CA29AA08-98AA-4684-940B-A13F0D5F6F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71362" y="5264212"/>
            <a:ext cx="1289762" cy="767197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l-GR" sz="1400" kern="0" dirty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Έκδοση υγειονομικού πιστοποιητικού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0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7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0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mph" presetSubtype="0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5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6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69" grpId="0" animBg="1"/>
      <p:bldP spid="69" grpId="1" animBg="1"/>
      <p:bldP spid="69" grpId="2" animBg="1"/>
      <p:bldP spid="69" grpId="3" animBg="1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7" grpId="2" animBg="1"/>
      <p:bldP spid="77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D15D-EDF2-41B3-8F86-CCC77A61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88431"/>
            <a:ext cx="10853530" cy="1478570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l-GR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Υπηρεσίες που θα προσφέρονται από το Ολοκληρωμένο Πληροφοριακό Σύστημα</a:t>
            </a:r>
            <a:br>
              <a:rPr lang="en-GB" sz="3600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cap="none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C02E4F1-E52C-4D47-BC60-4AC8F0CCB794}"/>
              </a:ext>
            </a:extLst>
          </p:cNvPr>
          <p:cNvGrpSpPr/>
          <p:nvPr/>
        </p:nvGrpSpPr>
        <p:grpSpPr>
          <a:xfrm>
            <a:off x="744394" y="1296050"/>
            <a:ext cx="8019778" cy="783090"/>
            <a:chOff x="-1017795" y="4372468"/>
            <a:chExt cx="8019778" cy="783090"/>
          </a:xfrm>
        </p:grpSpPr>
        <p:sp>
          <p:nvSpPr>
            <p:cNvPr id="59" name="Rectangle 3">
              <a:extLst>
                <a:ext uri="{FF2B5EF4-FFF2-40B4-BE49-F238E27FC236}">
                  <a16:creationId xmlns:a16="http://schemas.microsoft.com/office/drawing/2014/main" id="{15F071C0-CDE5-4E5B-8571-148DB5FD73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3555" y="4374358"/>
              <a:ext cx="1614859" cy="781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Ηλεκτρονικές Υπηρεσίες Πολιτών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0" name="Rectangle 3">
              <a:extLst>
                <a:ext uri="{FF2B5EF4-FFF2-40B4-BE49-F238E27FC236}">
                  <a16:creationId xmlns:a16="http://schemas.microsoft.com/office/drawing/2014/main" id="{0A117A79-CBEE-47CC-BF02-9602224E8A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25840" y="4372468"/>
              <a:ext cx="1508400" cy="77608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Αιτημάτων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1" name="Rectangle 3">
              <a:extLst>
                <a:ext uri="{FF2B5EF4-FFF2-40B4-BE49-F238E27FC236}">
                  <a16:creationId xmlns:a16="http://schemas.microsoft.com/office/drawing/2014/main" id="{3D8C857E-3B29-4FBE-860A-805A325182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55908" y="4378443"/>
              <a:ext cx="1357952" cy="770110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Υποθέσεων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Rectangle 3">
              <a:extLst>
                <a:ext uri="{FF2B5EF4-FFF2-40B4-BE49-F238E27FC236}">
                  <a16:creationId xmlns:a16="http://schemas.microsoft.com/office/drawing/2014/main" id="{FED59AFA-D626-4A4B-BB70-0E61ECB1A1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35528" y="4380671"/>
              <a:ext cx="1566455" cy="7678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Υπηρεσίες Χρεώσεων &amp; Πληρωμών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3" name="Rectangle 3">
              <a:extLst>
                <a:ext uri="{FF2B5EF4-FFF2-40B4-BE49-F238E27FC236}">
                  <a16:creationId xmlns:a16="http://schemas.microsoft.com/office/drawing/2014/main" id="{F5671A5C-36D4-4A4F-BBF5-C7414AAD14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17795" y="4374358"/>
              <a:ext cx="1508400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Εξυπηρέτηση Πολιτών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AA6ACC-FC5B-4318-B016-BB903BCDB6B5}"/>
              </a:ext>
            </a:extLst>
          </p:cNvPr>
          <p:cNvGrpSpPr/>
          <p:nvPr/>
        </p:nvGrpSpPr>
        <p:grpSpPr>
          <a:xfrm>
            <a:off x="744394" y="3228617"/>
            <a:ext cx="5139467" cy="781200"/>
            <a:chOff x="-1025747" y="4955441"/>
            <a:chExt cx="5139467" cy="781200"/>
          </a:xfrm>
        </p:grpSpPr>
        <p:sp>
          <p:nvSpPr>
            <p:cNvPr id="65" name="Rectangle 3">
              <a:extLst>
                <a:ext uri="{FF2B5EF4-FFF2-40B4-BE49-F238E27FC236}">
                  <a16:creationId xmlns:a16="http://schemas.microsoft.com/office/drawing/2014/main" id="{0B81BE87-E9E4-4917-9252-4C58B9119E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05323" y="4955441"/>
              <a:ext cx="1508397" cy="78119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Συμβολαίων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6" name="Rectangle 3">
              <a:extLst>
                <a:ext uri="{FF2B5EF4-FFF2-40B4-BE49-F238E27FC236}">
                  <a16:creationId xmlns:a16="http://schemas.microsoft.com/office/drawing/2014/main" id="{6DF547A7-E1DF-483D-B2C4-3C0AB659E1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5603" y="4955745"/>
              <a:ext cx="1896767" cy="78089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Υπηρεσίες Προκήρυξης &amp; Ανάθεσης Συμβάσεων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7" name="Rectangle 3">
              <a:extLst>
                <a:ext uri="{FF2B5EF4-FFF2-40B4-BE49-F238E27FC236}">
                  <a16:creationId xmlns:a16="http://schemas.microsoft.com/office/drawing/2014/main" id="{3CAC7B0E-06EA-48D8-A16D-E02495E6A4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25747" y="4955441"/>
              <a:ext cx="1508397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Δημόσιες Συμβάσεις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4B7C767-6C0C-4F34-9471-409830BC8175}"/>
              </a:ext>
            </a:extLst>
          </p:cNvPr>
          <p:cNvGrpSpPr/>
          <p:nvPr/>
        </p:nvGrpSpPr>
        <p:grpSpPr>
          <a:xfrm>
            <a:off x="744393" y="2243772"/>
            <a:ext cx="8019779" cy="781200"/>
            <a:chOff x="-1017796" y="3369470"/>
            <a:chExt cx="8019779" cy="781200"/>
          </a:xfrm>
        </p:grpSpPr>
        <p:sp>
          <p:nvSpPr>
            <p:cNvPr id="69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EE4FF81C-05EF-4D20-9062-7BAE77531C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3555" y="3369470"/>
              <a:ext cx="1614859" cy="781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Χρήσεων Γης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1F5E8CC0-240D-4577-A83B-30CA3E8A01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25839" y="3376087"/>
              <a:ext cx="1508399" cy="77458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Ακίνητης Ιδιοκτησίας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3BFED37C-6DFF-40E6-840D-2C5A5CF30D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58743" y="3369470"/>
              <a:ext cx="1476785" cy="781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Συντήρηση &amp; Χρήση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" name="Rectangle 3">
              <a:extLst>
                <a:ext uri="{FF2B5EF4-FFF2-40B4-BE49-F238E27FC236}">
                  <a16:creationId xmlns:a16="http://schemas.microsoft.com/office/drawing/2014/main" id="{D7B6A68A-43C9-48E5-A13E-6FA957FF11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60033" y="3369470"/>
              <a:ext cx="1441950" cy="76788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Στόλου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3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858FE8D2-094F-46FD-B933-F3CA3305FD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17796" y="3369470"/>
              <a:ext cx="1508399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Περιουσιακών Στοιχείων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0A9A77F-2203-4544-A98A-867E490D8BF9}"/>
              </a:ext>
            </a:extLst>
          </p:cNvPr>
          <p:cNvGrpSpPr/>
          <p:nvPr/>
        </p:nvGrpSpPr>
        <p:grpSpPr>
          <a:xfrm>
            <a:off x="744391" y="5210858"/>
            <a:ext cx="3236210" cy="781200"/>
            <a:chOff x="-1017798" y="6336556"/>
            <a:chExt cx="3236210" cy="781200"/>
          </a:xfrm>
        </p:grpSpPr>
        <p:sp>
          <p:nvSpPr>
            <p:cNvPr id="75" name="Rectangle 3">
              <a:extLst>
                <a:ext uri="{FF2B5EF4-FFF2-40B4-BE49-F238E27FC236}">
                  <a16:creationId xmlns:a16="http://schemas.microsoft.com/office/drawing/2014/main" id="{1163E5CC-C576-4235-905B-98993FCAC2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4033" y="6336556"/>
              <a:ext cx="1584379" cy="781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Διανομή &amp; Τιμολόγηση Νερού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6" name="Rectangle 3">
              <a:extLst>
                <a:ext uri="{FF2B5EF4-FFF2-40B4-BE49-F238E27FC236}">
                  <a16:creationId xmlns:a16="http://schemas.microsoft.com/office/drawing/2014/main" id="{1740232B-9A50-460F-A716-F53F27335D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17798" y="6336556"/>
              <a:ext cx="1508397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Υδατοπρομήθεια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26F087-D3F8-419F-9B9B-F5242434772F}"/>
              </a:ext>
            </a:extLst>
          </p:cNvPr>
          <p:cNvGrpSpPr/>
          <p:nvPr/>
        </p:nvGrpSpPr>
        <p:grpSpPr>
          <a:xfrm>
            <a:off x="744392" y="4174753"/>
            <a:ext cx="4852033" cy="800012"/>
            <a:chOff x="-1017797" y="5308402"/>
            <a:chExt cx="4852033" cy="800012"/>
          </a:xfrm>
        </p:grpSpPr>
        <p:sp>
          <p:nvSpPr>
            <p:cNvPr id="78" name="Rectangle 3">
              <a:extLst>
                <a:ext uri="{FF2B5EF4-FFF2-40B4-BE49-F238E27FC236}">
                  <a16:creationId xmlns:a16="http://schemas.microsoft.com/office/drawing/2014/main" id="{3817AAB2-B728-47E4-A8EC-B25CB98B0E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3554" y="5308402"/>
              <a:ext cx="1614859" cy="80001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Επιβολή Φορολογίας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9" name="Rectangle 3">
              <a:extLst>
                <a:ext uri="{FF2B5EF4-FFF2-40B4-BE49-F238E27FC236}">
                  <a16:creationId xmlns:a16="http://schemas.microsoft.com/office/drawing/2014/main" id="{6AF89AE6-DCCE-40F6-8BF8-262A3B73AC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17797" y="5327214"/>
              <a:ext cx="1508397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Φόρων &amp; Εσόδων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0" name="Rectangle 3">
              <a:extLst>
                <a:ext uri="{FF2B5EF4-FFF2-40B4-BE49-F238E27FC236}">
                  <a16:creationId xmlns:a16="http://schemas.microsoft.com/office/drawing/2014/main" id="{E1B41373-DD4B-47ED-8A72-BF9A3A9BEC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25839" y="5308402"/>
              <a:ext cx="1508397" cy="80001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Εισπράξεων &amp; Καθυστερήσεων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7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D15D-EDF2-41B3-8F86-CCC77A61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88431"/>
            <a:ext cx="10853530" cy="1478570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l-GR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Υπηρεσίες που θα προσφέρονται από το Ολοκληρωμένο Πληροφοριακό Σύστημα</a:t>
            </a:r>
            <a:br>
              <a:rPr lang="en-GB" sz="3600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cap="none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FB1DB8-EAD4-4A4F-9D73-5DBF33B3E4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65744" y="1282973"/>
            <a:ext cx="1614858" cy="781200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Εντοπισμός παραβατών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0156254D-8C5E-4C95-A027-627ED62484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02282" y="1287139"/>
            <a:ext cx="1508400" cy="776084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Παρακολούθηση εξωδίκων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CC7F390A-1D5D-44DA-8FC0-753A565739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2361" y="1282973"/>
            <a:ext cx="1343687" cy="780250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l-GR" sz="1400" kern="0" dirty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Διαχείριση δικαστικών υποθέσεων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8B022AB9-4391-401D-94AF-B1D6191F4F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7000" y="1282973"/>
            <a:ext cx="1508400" cy="781200"/>
          </a:xfrm>
          <a:prstGeom prst="rect">
            <a:avLst/>
          </a:prstGeom>
          <a:solidFill>
            <a:srgbClr val="9E3039"/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l-GR" sz="1400" b="1" kern="0" dirty="0" err="1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Τροχονομία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E1C142-17C4-4FBB-8080-69D43CE5436E}"/>
              </a:ext>
            </a:extLst>
          </p:cNvPr>
          <p:cNvGrpSpPr/>
          <p:nvPr/>
        </p:nvGrpSpPr>
        <p:grpSpPr>
          <a:xfrm>
            <a:off x="761994" y="2269043"/>
            <a:ext cx="6314054" cy="781200"/>
            <a:chOff x="-1026699" y="3128886"/>
            <a:chExt cx="6314054" cy="781200"/>
          </a:xfrm>
        </p:grpSpPr>
        <p:sp>
          <p:nvSpPr>
            <p:cNvPr id="31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A89F0661-7457-4DE3-8E77-620ACD4302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7051" y="3128886"/>
              <a:ext cx="1614858" cy="781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Διαθεσιμότητα χώρων και ημερομηνιών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2BCCC283-56DE-400E-B991-1FE7EB6A7B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13589" y="3132927"/>
              <a:ext cx="1508400" cy="7760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Ηλεκτρονική υποβολή ενδιαφέροντος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9140D01-3385-400D-AF2D-876E41163D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43668" y="3155997"/>
              <a:ext cx="1343687" cy="75301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Τέλεση γάμου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4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38B1B6CC-0E80-45E6-80ED-56623393AB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26699" y="3128886"/>
              <a:ext cx="1508400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Πολιτικοί Γάμοι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80D33C-D8AE-4AA6-9280-F415DDE54C70}"/>
              </a:ext>
            </a:extLst>
          </p:cNvPr>
          <p:cNvGrpSpPr/>
          <p:nvPr/>
        </p:nvGrpSpPr>
        <p:grpSpPr>
          <a:xfrm>
            <a:off x="757000" y="3267758"/>
            <a:ext cx="3223602" cy="782324"/>
            <a:chOff x="-1031693" y="4818281"/>
            <a:chExt cx="3223602" cy="782324"/>
          </a:xfrm>
        </p:grpSpPr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FF293563-9128-4004-BF75-2DD33823C2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7051" y="4818281"/>
              <a:ext cx="1614858" cy="781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lang="el-GR" sz="1400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Παροχή υπηρεσιών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AE9FB02B-BCE1-459E-8347-BDA43C632B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31693" y="4819405"/>
              <a:ext cx="1508400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Παραλίες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8" name="Rectangle 3">
            <a:extLst>
              <a:ext uri="{FF2B5EF4-FFF2-40B4-BE49-F238E27FC236}">
                <a16:creationId xmlns:a16="http://schemas.microsoft.com/office/drawing/2014/main" id="{F166956A-3E5F-4BE4-AF38-3AA9A65237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02282" y="3268832"/>
            <a:ext cx="1508400" cy="776083"/>
          </a:xfrm>
          <a:prstGeom prst="rect">
            <a:avLst/>
          </a:prstGeom>
          <a:solidFill>
            <a:schemeClr val="tx1">
              <a:lumMod val="50000"/>
            </a:scheme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Διαχείριση ναυαγοσωστικών πύργων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1B503A-4D03-43E3-AE0C-73C8EE6703D6}"/>
              </a:ext>
            </a:extLst>
          </p:cNvPr>
          <p:cNvGrpSpPr/>
          <p:nvPr/>
        </p:nvGrpSpPr>
        <p:grpSpPr>
          <a:xfrm>
            <a:off x="757000" y="4305766"/>
            <a:ext cx="6417281" cy="808912"/>
            <a:chOff x="-1011302" y="7354251"/>
            <a:chExt cx="6417281" cy="808912"/>
          </a:xfrm>
        </p:grpSpPr>
        <p:sp>
          <p:nvSpPr>
            <p:cNvPr id="40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0065B379-C747-4F2D-8A5F-FD77280FA7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7442" y="7354251"/>
              <a:ext cx="1614858" cy="781200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Δεδομένων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1" name="Rectangle 3">
              <a:extLst>
                <a:ext uri="{FF2B5EF4-FFF2-40B4-BE49-F238E27FC236}">
                  <a16:creationId xmlns:a16="http://schemas.microsoft.com/office/drawing/2014/main" id="{F693755C-2482-43A8-A558-386AE7A88C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42315" y="7359710"/>
              <a:ext cx="1621744" cy="775741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Ανάλυση Στοιχείων &amp; Ετοιμασία Εκθέσεων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id="{0B8F5331-2899-4666-BC7E-E2986A49DB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0628" y="7363488"/>
              <a:ext cx="1335351" cy="79967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Κανονιστική Συμμόρφωση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3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A5A68FDE-44C7-4380-9C44-CB54D00F2A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11302" y="7372726"/>
              <a:ext cx="1508400" cy="781200"/>
            </a:xfrm>
            <a:prstGeom prst="rect">
              <a:avLst/>
            </a:prstGeom>
            <a:solidFill>
              <a:srgbClr val="B6646B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Επιχειρηματική Ευφυΐα &amp; Ανάλυση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A66A2E6-C189-4610-A995-5CD64AE18C05}"/>
              </a:ext>
            </a:extLst>
          </p:cNvPr>
          <p:cNvGrpSpPr/>
          <p:nvPr/>
        </p:nvGrpSpPr>
        <p:grpSpPr>
          <a:xfrm>
            <a:off x="756999" y="5306972"/>
            <a:ext cx="7866084" cy="782884"/>
            <a:chOff x="-2024177" y="8226884"/>
            <a:chExt cx="7866084" cy="782884"/>
          </a:xfrm>
        </p:grpSpPr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E43ACBE7-616C-411D-9FDF-36F03F2833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6558" y="8226884"/>
              <a:ext cx="1335349" cy="775740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Παροχή Ηλεκτρονικών Υπηρεσιών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6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E14B5E51-4C6F-4DA7-ACAB-2ED05550F1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415432" y="8228569"/>
              <a:ext cx="1614858" cy="781199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Ασφάλεια Πληροφοριών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" name="Rectangle 3">
              <a:extLst>
                <a:ext uri="{FF2B5EF4-FFF2-40B4-BE49-F238E27FC236}">
                  <a16:creationId xmlns:a16="http://schemas.microsoft.com/office/drawing/2014/main" id="{7B24509D-E7B5-4B63-A117-2A4C524D4A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29441" y="8226884"/>
              <a:ext cx="1614858" cy="775741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Ροής Εργασιών &amp; Εγγράφων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id="{BFB37A3D-D439-411C-B843-F6A355991D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57754" y="8228569"/>
              <a:ext cx="1335350" cy="781199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Ολοκλήρωση Συστημάτων (εξωτερική)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226575AD-A8E9-4FC4-A55F-1809029B55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2024177" y="8228569"/>
              <a:ext cx="1508399" cy="781199"/>
            </a:xfrm>
            <a:prstGeom prst="rect">
              <a:avLst/>
            </a:prstGeom>
            <a:solidFill>
              <a:srgbClr val="B6646B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Ασφάλεια &amp; Παροχή Υπηρεσιών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3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8" grpId="0" animBg="1"/>
      <p:bldP spid="38" grpId="1" animBg="1"/>
      <p:bldP spid="38" grpId="2" animBg="1"/>
      <p:bldP spid="38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D8753-8EC7-4939-BA4D-18E19481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7723"/>
            <a:ext cx="10475018" cy="1100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Οφέλη από την εφαρμογή ενός ενιαίου Ολοκληρωμένου Πληροφοριακού Συστήματος</a:t>
            </a:r>
            <a:endParaRPr lang="en-GB" sz="2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8D7F7-EA23-4C7B-AFBE-5522DFB31C0C}"/>
              </a:ext>
            </a:extLst>
          </p:cNvPr>
          <p:cNvSpPr/>
          <p:nvPr/>
        </p:nvSpPr>
        <p:spPr>
          <a:xfrm>
            <a:off x="684212" y="1234361"/>
            <a:ext cx="104750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Οικονομίες κλίμακας.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Μείωση της γραφειοκρατίας και αύξηση της παραγωγικότητας.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Βελτίωση της αποτελεσματικότητας και της αποδοτικότητας των Δήμων.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Δυνατότητα διασύνδεσης του συστήματος με παρόμοια συστήματα του κεντρικού Κράτους και του ευρύτερου δημόσιου τομέα.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Τυποποίηση των διαδικασιών.</a:t>
            </a:r>
          </a:p>
        </p:txBody>
      </p:sp>
    </p:spTree>
    <p:extLst>
      <p:ext uri="{BB962C8B-B14F-4D97-AF65-F5344CB8AC3E}">
        <p14:creationId xmlns:p14="http://schemas.microsoft.com/office/powerpoint/2010/main" val="278535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819</Words>
  <Application>Microsoft Office PowerPoint</Application>
  <PresentationFormat>Widescreen</PresentationFormat>
  <Paragraphs>163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Tw Cen MT</vt:lpstr>
      <vt:lpstr>Wingdings</vt:lpstr>
      <vt:lpstr>Circuit</vt:lpstr>
      <vt:lpstr>ΔΗΜΟΣΙΟΓΡΑΦΙΚΗ ΔΙΑΣΚΕΨΗ   ΓΙΑ ΤΗΝ ΠΑΡΟΥΣΙΑΣΗ ΤΟΥ ΕΡΓΟΥ  «ΔημιουργΙα  ΟλοκληρωμΕνου ΠληροφοριακοΥ ΣυστΗματος  για τους ΔΗμους της Κυπρου»</vt:lpstr>
      <vt:lpstr>PowerPoint Presentation</vt:lpstr>
      <vt:lpstr>Βασικές πληροφορίες Έργου</vt:lpstr>
      <vt:lpstr>Υφιστάμενη κατάσταση</vt:lpstr>
      <vt:lpstr>PowerPoint Presentation</vt:lpstr>
      <vt:lpstr>Υπηρεσίες που θα προσφέρονται από το Ολοκληρωμένο Πληροφοριακό Σύστημα </vt:lpstr>
      <vt:lpstr>Υπηρεσίες που θα προσφέρονται από το Ολοκληρωμένο Πληροφοριακό Σύστημα </vt:lpstr>
      <vt:lpstr>Υπηρεσίες που θα προσφέρονται από το Ολοκληρωμένο Πληροφοριακό Σύστημα </vt:lpstr>
      <vt:lpstr>PowerPoint Presentation</vt:lpstr>
      <vt:lpstr>PowerPoint Presentation</vt:lpstr>
      <vt:lpstr>ΕΥΧΑΡΙΣΤΟΥΜΕ  ΓΙΑ ΤΗΝ ΠΡΟΣΟΧΗ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ΔΗΜΟΣΙΟΓΡΑΦΙΚΗ ΔΙΑΣΚΕΨΗ ΓΙΑ ΤΗΝ ΠΑΡΟΥΣΙΑΣΗ ΤΟΥ ΕΡΓΟΥ  «ΔημιουργΙα ΟλοκληρωμΕνου ΠληροφοριακοΥ ΣυστΗματος  για τους ΔΗμους της Κυπρου»</dc:title>
  <dc:creator>ENOSI DIMON KIPROU UNION OF CYPRUS MUNICIPALITIES</dc:creator>
  <cp:lastModifiedBy>ENOSI DIMON KIPROU UNION OF CYPRUS MUNICIPALITIES</cp:lastModifiedBy>
  <cp:revision>44</cp:revision>
  <cp:lastPrinted>2021-05-10T11:24:16Z</cp:lastPrinted>
  <dcterms:created xsi:type="dcterms:W3CDTF">2021-05-05T06:42:17Z</dcterms:created>
  <dcterms:modified xsi:type="dcterms:W3CDTF">2021-05-10T11:35:01Z</dcterms:modified>
</cp:coreProperties>
</file>