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80" r:id="rId3"/>
    <p:sldId id="258" r:id="rId4"/>
    <p:sldId id="257" r:id="rId5"/>
    <p:sldId id="260" r:id="rId6"/>
    <p:sldId id="284" r:id="rId7"/>
    <p:sldId id="286" r:id="rId8"/>
    <p:sldId id="289" r:id="rId9"/>
    <p:sldId id="281" r:id="rId10"/>
    <p:sldId id="291" r:id="rId11"/>
    <p:sldId id="301" r:id="rId12"/>
    <p:sldId id="303" r:id="rId13"/>
    <p:sldId id="304" r:id="rId14"/>
    <p:sldId id="302" r:id="rId15"/>
    <p:sldId id="294" r:id="rId16"/>
    <p:sldId id="293" r:id="rId17"/>
    <p:sldId id="295" r:id="rId18"/>
    <p:sldId id="296" r:id="rId19"/>
    <p:sldId id="297" r:id="rId20"/>
    <p:sldId id="298" r:id="rId21"/>
    <p:sldId id="300" r:id="rId22"/>
    <p:sldId id="287" r:id="rId23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C1687-8F79-428A-A0D4-7232CD2204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C46E3-A5CC-4AEC-9C8E-E7C53E8810F6}">
      <dgm:prSet phldrT="[Text]"/>
      <dgm:spPr/>
      <dgm:t>
        <a:bodyPr/>
        <a:lstStyle/>
        <a:p>
          <a:r>
            <a:rPr lang="el-GR" dirty="0"/>
            <a:t>01/2021</a:t>
          </a:r>
          <a:endParaRPr lang="en-US" dirty="0"/>
        </a:p>
      </dgm:t>
    </dgm:pt>
    <dgm:pt modelId="{1308F939-3AE2-457B-A4E6-22D1FD30AD29}" type="parTrans" cxnId="{22D7B23D-5741-4734-BCB4-B6C0C191B744}">
      <dgm:prSet/>
      <dgm:spPr/>
      <dgm:t>
        <a:bodyPr/>
        <a:lstStyle/>
        <a:p>
          <a:endParaRPr lang="en-US"/>
        </a:p>
      </dgm:t>
    </dgm:pt>
    <dgm:pt modelId="{2341F35A-AF14-4E42-8583-4AD99B02E062}" type="sibTrans" cxnId="{22D7B23D-5741-4734-BCB4-B6C0C191B744}">
      <dgm:prSet/>
      <dgm:spPr/>
      <dgm:t>
        <a:bodyPr/>
        <a:lstStyle/>
        <a:p>
          <a:endParaRPr lang="en-US"/>
        </a:p>
      </dgm:t>
    </dgm:pt>
    <dgm:pt modelId="{AAC2C019-D07C-4944-A757-9421158D762D}">
      <dgm:prSet phldrT="[Text]"/>
      <dgm:spPr/>
      <dgm:t>
        <a:bodyPr/>
        <a:lstStyle/>
        <a:p>
          <a:r>
            <a:rPr lang="el-GR" dirty="0"/>
            <a:t>Έναρξη έργου</a:t>
          </a:r>
          <a:endParaRPr lang="en-US" dirty="0"/>
        </a:p>
      </dgm:t>
    </dgm:pt>
    <dgm:pt modelId="{0136CDF9-B8FA-44B9-89F3-D528A14D07A6}" type="parTrans" cxnId="{D93EEE2A-A204-43F6-8F29-133824ECECF3}">
      <dgm:prSet/>
      <dgm:spPr/>
      <dgm:t>
        <a:bodyPr/>
        <a:lstStyle/>
        <a:p>
          <a:endParaRPr lang="en-US"/>
        </a:p>
      </dgm:t>
    </dgm:pt>
    <dgm:pt modelId="{1E29C518-53AB-4948-B7C6-2D2C44FBE5E8}" type="sibTrans" cxnId="{D93EEE2A-A204-43F6-8F29-133824ECECF3}">
      <dgm:prSet/>
      <dgm:spPr/>
      <dgm:t>
        <a:bodyPr/>
        <a:lstStyle/>
        <a:p>
          <a:endParaRPr lang="en-US"/>
        </a:p>
      </dgm:t>
    </dgm:pt>
    <dgm:pt modelId="{05B59673-E89E-4023-9EA7-F16139AFE9A7}">
      <dgm:prSet phldrT="[Text]"/>
      <dgm:spPr/>
      <dgm:t>
        <a:bodyPr/>
        <a:lstStyle/>
        <a:p>
          <a:r>
            <a:rPr lang="el-GR" dirty="0"/>
            <a:t>01/2021-07/2021</a:t>
          </a:r>
          <a:endParaRPr lang="en-US" dirty="0"/>
        </a:p>
      </dgm:t>
    </dgm:pt>
    <dgm:pt modelId="{65D1CB63-0640-40D4-9326-6F903119609E}" type="parTrans" cxnId="{5B40DF43-35A9-458B-9FB4-1F42B095D632}">
      <dgm:prSet/>
      <dgm:spPr/>
      <dgm:t>
        <a:bodyPr/>
        <a:lstStyle/>
        <a:p>
          <a:endParaRPr lang="en-US"/>
        </a:p>
      </dgm:t>
    </dgm:pt>
    <dgm:pt modelId="{0D8B7304-60A7-44E0-9F12-C34645FCEAF5}" type="sibTrans" cxnId="{5B40DF43-35A9-458B-9FB4-1F42B095D632}">
      <dgm:prSet/>
      <dgm:spPr/>
      <dgm:t>
        <a:bodyPr/>
        <a:lstStyle/>
        <a:p>
          <a:endParaRPr lang="en-US"/>
        </a:p>
      </dgm:t>
    </dgm:pt>
    <dgm:pt modelId="{B4269250-F2CF-4C5B-9547-0253277FFF77}">
      <dgm:prSet phldrT="[Text]"/>
      <dgm:spPr/>
      <dgm:t>
        <a:bodyPr/>
        <a:lstStyle/>
        <a:p>
          <a:r>
            <a:rPr lang="el-GR" dirty="0"/>
            <a:t>Μελέτη υλοποίησης και σχεδιασμός συστήματος</a:t>
          </a:r>
          <a:endParaRPr lang="en-US" dirty="0"/>
        </a:p>
      </dgm:t>
    </dgm:pt>
    <dgm:pt modelId="{F45135A7-4472-4EA7-840F-48979BDBF090}" type="parTrans" cxnId="{8B05BF43-4793-4AC5-9EE5-A3FDB02DFF58}">
      <dgm:prSet/>
      <dgm:spPr/>
      <dgm:t>
        <a:bodyPr/>
        <a:lstStyle/>
        <a:p>
          <a:endParaRPr lang="en-US"/>
        </a:p>
      </dgm:t>
    </dgm:pt>
    <dgm:pt modelId="{5ED8BA41-7BB5-409E-8723-330634229892}" type="sibTrans" cxnId="{8B05BF43-4793-4AC5-9EE5-A3FDB02DFF58}">
      <dgm:prSet/>
      <dgm:spPr/>
      <dgm:t>
        <a:bodyPr/>
        <a:lstStyle/>
        <a:p>
          <a:endParaRPr lang="en-US"/>
        </a:p>
      </dgm:t>
    </dgm:pt>
    <dgm:pt modelId="{FD4A293E-9B47-4895-8603-91FA558C33CE}" type="pres">
      <dgm:prSet presAssocID="{755C1687-8F79-428A-A0D4-7232CD220403}" presName="linearFlow" presStyleCnt="0">
        <dgm:presLayoutVars>
          <dgm:dir/>
          <dgm:animLvl val="lvl"/>
          <dgm:resizeHandles val="exact"/>
        </dgm:presLayoutVars>
      </dgm:prSet>
      <dgm:spPr/>
    </dgm:pt>
    <dgm:pt modelId="{E19329BB-EAAA-4D26-8C88-F5839CA928F3}" type="pres">
      <dgm:prSet presAssocID="{235C46E3-A5CC-4AEC-9C8E-E7C53E8810F6}" presName="composite" presStyleCnt="0"/>
      <dgm:spPr/>
    </dgm:pt>
    <dgm:pt modelId="{41C81AC0-AD30-4DB2-A306-875510CB246D}" type="pres">
      <dgm:prSet presAssocID="{235C46E3-A5CC-4AEC-9C8E-E7C53E8810F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9AF241A7-0263-4FB9-9166-6680856B1337}" type="pres">
      <dgm:prSet presAssocID="{235C46E3-A5CC-4AEC-9C8E-E7C53E8810F6}" presName="descendantText" presStyleLbl="alignAcc1" presStyleIdx="0" presStyleCnt="2">
        <dgm:presLayoutVars>
          <dgm:bulletEnabled val="1"/>
        </dgm:presLayoutVars>
      </dgm:prSet>
      <dgm:spPr/>
    </dgm:pt>
    <dgm:pt modelId="{64073E2B-D41A-4149-9ACD-E2305B25E52F}" type="pres">
      <dgm:prSet presAssocID="{2341F35A-AF14-4E42-8583-4AD99B02E062}" presName="sp" presStyleCnt="0"/>
      <dgm:spPr/>
    </dgm:pt>
    <dgm:pt modelId="{07C2AFD9-E9C8-4359-815D-F874E8C5DDE4}" type="pres">
      <dgm:prSet presAssocID="{05B59673-E89E-4023-9EA7-F16139AFE9A7}" presName="composite" presStyleCnt="0"/>
      <dgm:spPr/>
    </dgm:pt>
    <dgm:pt modelId="{FD24F3E1-9C1F-43A5-9A60-E297C27E45D9}" type="pres">
      <dgm:prSet presAssocID="{05B59673-E89E-4023-9EA7-F16139AFE9A7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FDD1F55-7DD5-4D5F-8032-89D5FBE62E6C}" type="pres">
      <dgm:prSet presAssocID="{05B59673-E89E-4023-9EA7-F16139AFE9A7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93EEE2A-A204-43F6-8F29-133824ECECF3}" srcId="{235C46E3-A5CC-4AEC-9C8E-E7C53E8810F6}" destId="{AAC2C019-D07C-4944-A757-9421158D762D}" srcOrd="0" destOrd="0" parTransId="{0136CDF9-B8FA-44B9-89F3-D528A14D07A6}" sibTransId="{1E29C518-53AB-4948-B7C6-2D2C44FBE5E8}"/>
    <dgm:cxn modelId="{22D7B23D-5741-4734-BCB4-B6C0C191B744}" srcId="{755C1687-8F79-428A-A0D4-7232CD220403}" destId="{235C46E3-A5CC-4AEC-9C8E-E7C53E8810F6}" srcOrd="0" destOrd="0" parTransId="{1308F939-3AE2-457B-A4E6-22D1FD30AD29}" sibTransId="{2341F35A-AF14-4E42-8583-4AD99B02E062}"/>
    <dgm:cxn modelId="{AEB06E3F-25F0-4AE8-BA0D-E91E47AC8740}" type="presOf" srcId="{755C1687-8F79-428A-A0D4-7232CD220403}" destId="{FD4A293E-9B47-4895-8603-91FA558C33CE}" srcOrd="0" destOrd="0" presId="urn:microsoft.com/office/officeart/2005/8/layout/chevron2"/>
    <dgm:cxn modelId="{8B05BF43-4793-4AC5-9EE5-A3FDB02DFF58}" srcId="{05B59673-E89E-4023-9EA7-F16139AFE9A7}" destId="{B4269250-F2CF-4C5B-9547-0253277FFF77}" srcOrd="0" destOrd="0" parTransId="{F45135A7-4472-4EA7-840F-48979BDBF090}" sibTransId="{5ED8BA41-7BB5-409E-8723-330634229892}"/>
    <dgm:cxn modelId="{5B40DF43-35A9-458B-9FB4-1F42B095D632}" srcId="{755C1687-8F79-428A-A0D4-7232CD220403}" destId="{05B59673-E89E-4023-9EA7-F16139AFE9A7}" srcOrd="1" destOrd="0" parTransId="{65D1CB63-0640-40D4-9326-6F903119609E}" sibTransId="{0D8B7304-60A7-44E0-9F12-C34645FCEAF5}"/>
    <dgm:cxn modelId="{33249498-49D1-451E-9324-D9B049CC6DF9}" type="presOf" srcId="{235C46E3-A5CC-4AEC-9C8E-E7C53E8810F6}" destId="{41C81AC0-AD30-4DB2-A306-875510CB246D}" srcOrd="0" destOrd="0" presId="urn:microsoft.com/office/officeart/2005/8/layout/chevron2"/>
    <dgm:cxn modelId="{ABE7509E-FF23-4AF8-8FCA-56FC0E605A3A}" type="presOf" srcId="{05B59673-E89E-4023-9EA7-F16139AFE9A7}" destId="{FD24F3E1-9C1F-43A5-9A60-E297C27E45D9}" srcOrd="0" destOrd="0" presId="urn:microsoft.com/office/officeart/2005/8/layout/chevron2"/>
    <dgm:cxn modelId="{71AA78BE-6FFE-43B4-A300-0A8C0A78D1DF}" type="presOf" srcId="{AAC2C019-D07C-4944-A757-9421158D762D}" destId="{9AF241A7-0263-4FB9-9166-6680856B1337}" srcOrd="0" destOrd="0" presId="urn:microsoft.com/office/officeart/2005/8/layout/chevron2"/>
    <dgm:cxn modelId="{15E847CD-065D-42B4-B2B7-4508D4F54CA9}" type="presOf" srcId="{B4269250-F2CF-4C5B-9547-0253277FFF77}" destId="{6FDD1F55-7DD5-4D5F-8032-89D5FBE62E6C}" srcOrd="0" destOrd="0" presId="urn:microsoft.com/office/officeart/2005/8/layout/chevron2"/>
    <dgm:cxn modelId="{9AC195FE-6524-4880-A298-E2F1CC9407EB}" type="presParOf" srcId="{FD4A293E-9B47-4895-8603-91FA558C33CE}" destId="{E19329BB-EAAA-4D26-8C88-F5839CA928F3}" srcOrd="0" destOrd="0" presId="urn:microsoft.com/office/officeart/2005/8/layout/chevron2"/>
    <dgm:cxn modelId="{88A51BBF-0C71-4229-ABFF-A384BE5190BE}" type="presParOf" srcId="{E19329BB-EAAA-4D26-8C88-F5839CA928F3}" destId="{41C81AC0-AD30-4DB2-A306-875510CB246D}" srcOrd="0" destOrd="0" presId="urn:microsoft.com/office/officeart/2005/8/layout/chevron2"/>
    <dgm:cxn modelId="{725DC315-2071-495E-97AA-039360C42A52}" type="presParOf" srcId="{E19329BB-EAAA-4D26-8C88-F5839CA928F3}" destId="{9AF241A7-0263-4FB9-9166-6680856B1337}" srcOrd="1" destOrd="0" presId="urn:microsoft.com/office/officeart/2005/8/layout/chevron2"/>
    <dgm:cxn modelId="{C587744F-DEC3-4D2A-837E-A1A6D362B2AF}" type="presParOf" srcId="{FD4A293E-9B47-4895-8603-91FA558C33CE}" destId="{64073E2B-D41A-4149-9ACD-E2305B25E52F}" srcOrd="1" destOrd="0" presId="urn:microsoft.com/office/officeart/2005/8/layout/chevron2"/>
    <dgm:cxn modelId="{9086F027-AA22-4704-B0EB-B0C2556EE88C}" type="presParOf" srcId="{FD4A293E-9B47-4895-8603-91FA558C33CE}" destId="{07C2AFD9-E9C8-4359-815D-F874E8C5DDE4}" srcOrd="2" destOrd="0" presId="urn:microsoft.com/office/officeart/2005/8/layout/chevron2"/>
    <dgm:cxn modelId="{2D414DB6-6FED-4FF7-B83B-7BEED1AF3205}" type="presParOf" srcId="{07C2AFD9-E9C8-4359-815D-F874E8C5DDE4}" destId="{FD24F3E1-9C1F-43A5-9A60-E297C27E45D9}" srcOrd="0" destOrd="0" presId="urn:microsoft.com/office/officeart/2005/8/layout/chevron2"/>
    <dgm:cxn modelId="{1CB65E77-C5DC-4D56-A983-830D54DD85C4}" type="presParOf" srcId="{07C2AFD9-E9C8-4359-815D-F874E8C5DDE4}" destId="{6FDD1F55-7DD5-4D5F-8032-89D5FBE62E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69F72-A0EB-4D16-9CC5-F4739AB448A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C558C52-D44A-45DA-B04E-EF4DECC028E8}">
      <dgm:prSet phldrT="[Text]" custT="1"/>
      <dgm:spPr/>
      <dgm:t>
        <a:bodyPr/>
        <a:lstStyle/>
        <a:p>
          <a:r>
            <a:rPr lang="el-GR" sz="2400" b="1" dirty="0">
              <a:solidFill>
                <a:schemeClr val="bg1"/>
              </a:solidFill>
            </a:rPr>
            <a:t>Τηλεσυναντήσεις με Δήμους Στροβόλου, Λάρνακας και Λεμεσού</a:t>
          </a:r>
          <a:endParaRPr lang="en-US" sz="2400" b="1" dirty="0">
            <a:solidFill>
              <a:schemeClr val="bg1"/>
            </a:solidFill>
          </a:endParaRPr>
        </a:p>
      </dgm:t>
    </dgm:pt>
    <dgm:pt modelId="{451FC6D6-E88C-4CE1-B6A0-EDC207EC9819}" type="parTrans" cxnId="{E58F4C94-37E9-44B6-9576-F38048BA01DC}">
      <dgm:prSet/>
      <dgm:spPr/>
      <dgm:t>
        <a:bodyPr/>
        <a:lstStyle/>
        <a:p>
          <a:endParaRPr lang="en-US"/>
        </a:p>
      </dgm:t>
    </dgm:pt>
    <dgm:pt modelId="{05BD4DE1-9550-489E-9463-21487EB825D1}" type="sibTrans" cxnId="{E58F4C94-37E9-44B6-9576-F38048BA01DC}">
      <dgm:prSet/>
      <dgm:spPr/>
      <dgm:t>
        <a:bodyPr/>
        <a:lstStyle/>
        <a:p>
          <a:endParaRPr lang="en-US"/>
        </a:p>
      </dgm:t>
    </dgm:pt>
    <dgm:pt modelId="{C4503CAB-8174-44AA-9885-FBC2986A8B76}">
      <dgm:prSet phldrT="[Text]"/>
      <dgm:spPr/>
      <dgm:t>
        <a:bodyPr/>
        <a:lstStyle/>
        <a:p>
          <a:r>
            <a:rPr lang="el-GR" b="1" dirty="0">
              <a:solidFill>
                <a:schemeClr val="bg1"/>
              </a:solidFill>
            </a:rPr>
            <a:t>Ομαδικές τηλεσυναντήσεις για κάθε διαδικασία</a:t>
          </a:r>
          <a:endParaRPr lang="en-US" dirty="0"/>
        </a:p>
      </dgm:t>
    </dgm:pt>
    <dgm:pt modelId="{A007CDE1-4807-47DD-84BE-1586FA7BF1FB}" type="parTrans" cxnId="{68FD9345-F0F6-4FCD-BFE0-B32AD8499E1E}">
      <dgm:prSet/>
      <dgm:spPr/>
      <dgm:t>
        <a:bodyPr/>
        <a:lstStyle/>
        <a:p>
          <a:endParaRPr lang="en-US"/>
        </a:p>
      </dgm:t>
    </dgm:pt>
    <dgm:pt modelId="{F6866D46-9144-4951-B319-944CA8888E79}" type="sibTrans" cxnId="{68FD9345-F0F6-4FCD-BFE0-B32AD8499E1E}">
      <dgm:prSet/>
      <dgm:spPr/>
      <dgm:t>
        <a:bodyPr/>
        <a:lstStyle/>
        <a:p>
          <a:endParaRPr lang="en-US"/>
        </a:p>
      </dgm:t>
    </dgm:pt>
    <dgm:pt modelId="{563B513F-658A-4878-B2BE-030FF13169E1}">
      <dgm:prSet phldrT="[Text]" custT="1"/>
      <dgm:spPr/>
      <dgm:t>
        <a:bodyPr/>
        <a:lstStyle/>
        <a:p>
          <a:r>
            <a:rPr lang="el-GR" sz="2800" b="1" dirty="0">
              <a:solidFill>
                <a:schemeClr val="bg1"/>
              </a:solidFill>
            </a:rPr>
            <a:t>95 κύριες διαδικασίες</a:t>
          </a:r>
          <a:endParaRPr lang="en-US" sz="2800" b="1" dirty="0">
            <a:solidFill>
              <a:schemeClr val="bg1"/>
            </a:solidFill>
          </a:endParaRPr>
        </a:p>
      </dgm:t>
    </dgm:pt>
    <dgm:pt modelId="{98E8F925-3C76-41B7-8F92-DE3515536386}" type="parTrans" cxnId="{AE64E9D7-322F-4999-8B7E-B55ECCDFD793}">
      <dgm:prSet/>
      <dgm:spPr/>
      <dgm:t>
        <a:bodyPr/>
        <a:lstStyle/>
        <a:p>
          <a:endParaRPr lang="en-US"/>
        </a:p>
      </dgm:t>
    </dgm:pt>
    <dgm:pt modelId="{5DB1F505-895E-4CE6-97FE-5C2A501E0FFA}" type="sibTrans" cxnId="{AE64E9D7-322F-4999-8B7E-B55ECCDFD793}">
      <dgm:prSet/>
      <dgm:spPr/>
      <dgm:t>
        <a:bodyPr/>
        <a:lstStyle/>
        <a:p>
          <a:endParaRPr lang="en-US"/>
        </a:p>
      </dgm:t>
    </dgm:pt>
    <dgm:pt modelId="{165C720C-0689-471C-B6FC-DDF74B71ABB2}" type="pres">
      <dgm:prSet presAssocID="{63169F72-A0EB-4D16-9CC5-F4739AB448A8}" presName="arrowDiagram" presStyleCnt="0">
        <dgm:presLayoutVars>
          <dgm:chMax val="5"/>
          <dgm:dir/>
          <dgm:resizeHandles val="exact"/>
        </dgm:presLayoutVars>
      </dgm:prSet>
      <dgm:spPr/>
    </dgm:pt>
    <dgm:pt modelId="{C47EFD1D-AD56-44E4-BFAC-FEA0003A0982}" type="pres">
      <dgm:prSet presAssocID="{63169F72-A0EB-4D16-9CC5-F4739AB448A8}" presName="arrow" presStyleLbl="bgShp" presStyleIdx="0" presStyleCnt="1"/>
      <dgm:spPr/>
    </dgm:pt>
    <dgm:pt modelId="{6931EF8E-DA0F-48D0-B316-E39CDE1F0AA3}" type="pres">
      <dgm:prSet presAssocID="{63169F72-A0EB-4D16-9CC5-F4739AB448A8}" presName="arrowDiagram3" presStyleCnt="0"/>
      <dgm:spPr/>
    </dgm:pt>
    <dgm:pt modelId="{F2358660-20BF-435B-911D-3370917E4EFA}" type="pres">
      <dgm:prSet presAssocID="{9C558C52-D44A-45DA-B04E-EF4DECC028E8}" presName="bullet3a" presStyleLbl="node1" presStyleIdx="0" presStyleCnt="3"/>
      <dgm:spPr/>
    </dgm:pt>
    <dgm:pt modelId="{B55C8CE2-0B9D-40FF-A945-6449A4A1A034}" type="pres">
      <dgm:prSet presAssocID="{9C558C52-D44A-45DA-B04E-EF4DECC028E8}" presName="textBox3a" presStyleLbl="revTx" presStyleIdx="0" presStyleCnt="3" custScaleX="87516">
        <dgm:presLayoutVars>
          <dgm:bulletEnabled val="1"/>
        </dgm:presLayoutVars>
      </dgm:prSet>
      <dgm:spPr/>
    </dgm:pt>
    <dgm:pt modelId="{FB2F749C-A07A-480F-A73E-6A1E290EF42B}" type="pres">
      <dgm:prSet presAssocID="{C4503CAB-8174-44AA-9885-FBC2986A8B76}" presName="bullet3b" presStyleLbl="node1" presStyleIdx="1" presStyleCnt="3"/>
      <dgm:spPr/>
    </dgm:pt>
    <dgm:pt modelId="{A535C358-F936-4142-9E85-BD7E0A1D8AFF}" type="pres">
      <dgm:prSet presAssocID="{C4503CAB-8174-44AA-9885-FBC2986A8B76}" presName="textBox3b" presStyleLbl="revTx" presStyleIdx="1" presStyleCnt="3" custScaleX="105988" custScaleY="57241" custLinFactNeighborX="7242" custLinFactNeighborY="-16267">
        <dgm:presLayoutVars>
          <dgm:bulletEnabled val="1"/>
        </dgm:presLayoutVars>
      </dgm:prSet>
      <dgm:spPr/>
    </dgm:pt>
    <dgm:pt modelId="{65F4EDDC-12D3-4393-846D-A176B51D801C}" type="pres">
      <dgm:prSet presAssocID="{563B513F-658A-4878-B2BE-030FF13169E1}" presName="bullet3c" presStyleLbl="node1" presStyleIdx="2" presStyleCnt="3"/>
      <dgm:spPr/>
    </dgm:pt>
    <dgm:pt modelId="{B112F724-0E37-4416-859B-6AE99260D141}" type="pres">
      <dgm:prSet presAssocID="{563B513F-658A-4878-B2BE-030FF13169E1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A3A8BC0C-4B55-401A-86CF-42855F2F9207}" type="presOf" srcId="{9C558C52-D44A-45DA-B04E-EF4DECC028E8}" destId="{B55C8CE2-0B9D-40FF-A945-6449A4A1A034}" srcOrd="0" destOrd="0" presId="urn:microsoft.com/office/officeart/2005/8/layout/arrow2"/>
    <dgm:cxn modelId="{68FD9345-F0F6-4FCD-BFE0-B32AD8499E1E}" srcId="{63169F72-A0EB-4D16-9CC5-F4739AB448A8}" destId="{C4503CAB-8174-44AA-9885-FBC2986A8B76}" srcOrd="1" destOrd="0" parTransId="{A007CDE1-4807-47DD-84BE-1586FA7BF1FB}" sibTransId="{F6866D46-9144-4951-B319-944CA8888E79}"/>
    <dgm:cxn modelId="{A594E982-ADA1-47BA-85AD-648172D0A123}" type="presOf" srcId="{63169F72-A0EB-4D16-9CC5-F4739AB448A8}" destId="{165C720C-0689-471C-B6FC-DDF74B71ABB2}" srcOrd="0" destOrd="0" presId="urn:microsoft.com/office/officeart/2005/8/layout/arrow2"/>
    <dgm:cxn modelId="{E58F4C94-37E9-44B6-9576-F38048BA01DC}" srcId="{63169F72-A0EB-4D16-9CC5-F4739AB448A8}" destId="{9C558C52-D44A-45DA-B04E-EF4DECC028E8}" srcOrd="0" destOrd="0" parTransId="{451FC6D6-E88C-4CE1-B6A0-EDC207EC9819}" sibTransId="{05BD4DE1-9550-489E-9463-21487EB825D1}"/>
    <dgm:cxn modelId="{34B5B9D2-FA33-4037-9F36-1E6C3A8A83A3}" type="presOf" srcId="{C4503CAB-8174-44AA-9885-FBC2986A8B76}" destId="{A535C358-F936-4142-9E85-BD7E0A1D8AFF}" srcOrd="0" destOrd="0" presId="urn:microsoft.com/office/officeart/2005/8/layout/arrow2"/>
    <dgm:cxn modelId="{AE64E9D7-322F-4999-8B7E-B55ECCDFD793}" srcId="{63169F72-A0EB-4D16-9CC5-F4739AB448A8}" destId="{563B513F-658A-4878-B2BE-030FF13169E1}" srcOrd="2" destOrd="0" parTransId="{98E8F925-3C76-41B7-8F92-DE3515536386}" sibTransId="{5DB1F505-895E-4CE6-97FE-5C2A501E0FFA}"/>
    <dgm:cxn modelId="{399B01F3-5645-4C79-8438-24FE8FD5E6C5}" type="presOf" srcId="{563B513F-658A-4878-B2BE-030FF13169E1}" destId="{B112F724-0E37-4416-859B-6AE99260D141}" srcOrd="0" destOrd="0" presId="urn:microsoft.com/office/officeart/2005/8/layout/arrow2"/>
    <dgm:cxn modelId="{598622CD-BE4D-4F83-B0BA-4236617640AF}" type="presParOf" srcId="{165C720C-0689-471C-B6FC-DDF74B71ABB2}" destId="{C47EFD1D-AD56-44E4-BFAC-FEA0003A0982}" srcOrd="0" destOrd="0" presId="urn:microsoft.com/office/officeart/2005/8/layout/arrow2"/>
    <dgm:cxn modelId="{E2863094-9106-498F-AF99-746AC78770BA}" type="presParOf" srcId="{165C720C-0689-471C-B6FC-DDF74B71ABB2}" destId="{6931EF8E-DA0F-48D0-B316-E39CDE1F0AA3}" srcOrd="1" destOrd="0" presId="urn:microsoft.com/office/officeart/2005/8/layout/arrow2"/>
    <dgm:cxn modelId="{13C880AE-D6EC-4829-A65E-982344B7E36A}" type="presParOf" srcId="{6931EF8E-DA0F-48D0-B316-E39CDE1F0AA3}" destId="{F2358660-20BF-435B-911D-3370917E4EFA}" srcOrd="0" destOrd="0" presId="urn:microsoft.com/office/officeart/2005/8/layout/arrow2"/>
    <dgm:cxn modelId="{3ED3BD9F-1920-4558-B6A2-FFF534F605A2}" type="presParOf" srcId="{6931EF8E-DA0F-48D0-B316-E39CDE1F0AA3}" destId="{B55C8CE2-0B9D-40FF-A945-6449A4A1A034}" srcOrd="1" destOrd="0" presId="urn:microsoft.com/office/officeart/2005/8/layout/arrow2"/>
    <dgm:cxn modelId="{FA9C4922-C5F7-4B6F-A9CC-2763BD999572}" type="presParOf" srcId="{6931EF8E-DA0F-48D0-B316-E39CDE1F0AA3}" destId="{FB2F749C-A07A-480F-A73E-6A1E290EF42B}" srcOrd="2" destOrd="0" presId="urn:microsoft.com/office/officeart/2005/8/layout/arrow2"/>
    <dgm:cxn modelId="{97281DF7-0D41-4020-81C9-CE0A4B27C27A}" type="presParOf" srcId="{6931EF8E-DA0F-48D0-B316-E39CDE1F0AA3}" destId="{A535C358-F936-4142-9E85-BD7E0A1D8AFF}" srcOrd="3" destOrd="0" presId="urn:microsoft.com/office/officeart/2005/8/layout/arrow2"/>
    <dgm:cxn modelId="{C483204D-71DD-42F2-8746-15DDBFA68FA8}" type="presParOf" srcId="{6931EF8E-DA0F-48D0-B316-E39CDE1F0AA3}" destId="{65F4EDDC-12D3-4393-846D-A176B51D801C}" srcOrd="4" destOrd="0" presId="urn:microsoft.com/office/officeart/2005/8/layout/arrow2"/>
    <dgm:cxn modelId="{C53E544F-6283-4E5A-86C4-E38DECA276B1}" type="presParOf" srcId="{6931EF8E-DA0F-48D0-B316-E39CDE1F0AA3}" destId="{B112F724-0E37-4416-859B-6AE99260D14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C1687-8F79-428A-A0D4-7232CD2204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AAE187-1CC2-41B8-8F02-0BB508E6B0EB}">
      <dgm:prSet phldrT="[Text]"/>
      <dgm:spPr/>
      <dgm:t>
        <a:bodyPr/>
        <a:lstStyle/>
        <a:p>
          <a:r>
            <a:rPr lang="el-GR" dirty="0"/>
            <a:t>08/2021-12/2021</a:t>
          </a:r>
          <a:endParaRPr lang="en-US" dirty="0"/>
        </a:p>
      </dgm:t>
    </dgm:pt>
    <dgm:pt modelId="{21551191-984D-4472-8051-A3016220EB62}" type="parTrans" cxnId="{BD9838DE-C51B-4224-ADCF-CB9289A3B9EC}">
      <dgm:prSet/>
      <dgm:spPr/>
      <dgm:t>
        <a:bodyPr/>
        <a:lstStyle/>
        <a:p>
          <a:endParaRPr lang="en-US"/>
        </a:p>
      </dgm:t>
    </dgm:pt>
    <dgm:pt modelId="{48C96397-4F4F-4F01-B1AA-E2E14310637C}" type="sibTrans" cxnId="{BD9838DE-C51B-4224-ADCF-CB9289A3B9EC}">
      <dgm:prSet/>
      <dgm:spPr/>
      <dgm:t>
        <a:bodyPr/>
        <a:lstStyle/>
        <a:p>
          <a:endParaRPr lang="en-US"/>
        </a:p>
      </dgm:t>
    </dgm:pt>
    <dgm:pt modelId="{F40E2FD1-2425-4A14-8449-F993105AB83C}">
      <dgm:prSet phldrT="[Text]"/>
      <dgm:spPr/>
      <dgm:t>
        <a:bodyPr/>
        <a:lstStyle/>
        <a:p>
          <a:r>
            <a:rPr lang="el-GR" dirty="0"/>
            <a:t>Προετοιμασία για την Πιλοτική Λειτουργία (Φάση Α)</a:t>
          </a:r>
          <a:endParaRPr lang="en-US" dirty="0"/>
        </a:p>
      </dgm:t>
    </dgm:pt>
    <dgm:pt modelId="{1286E1FA-EF77-4C76-9B76-C1C84CC4146F}" type="parTrans" cxnId="{577D6898-5E6C-4C8F-B912-6A2B8105E4C3}">
      <dgm:prSet/>
      <dgm:spPr/>
      <dgm:t>
        <a:bodyPr/>
        <a:lstStyle/>
        <a:p>
          <a:endParaRPr lang="en-US"/>
        </a:p>
      </dgm:t>
    </dgm:pt>
    <dgm:pt modelId="{7130EC16-5AE5-42CC-B9FD-8621512F80CE}" type="sibTrans" cxnId="{577D6898-5E6C-4C8F-B912-6A2B8105E4C3}">
      <dgm:prSet/>
      <dgm:spPr/>
      <dgm:t>
        <a:bodyPr/>
        <a:lstStyle/>
        <a:p>
          <a:endParaRPr lang="en-US"/>
        </a:p>
      </dgm:t>
    </dgm:pt>
    <dgm:pt modelId="{14F7874F-13A5-48B0-A659-3B66DE7C1130}">
      <dgm:prSet phldrT="[Text]"/>
      <dgm:spPr/>
      <dgm:t>
        <a:bodyPr/>
        <a:lstStyle/>
        <a:p>
          <a:r>
            <a:rPr lang="el-GR" dirty="0"/>
            <a:t>01/2022-06/2022</a:t>
          </a:r>
          <a:endParaRPr lang="en-US" dirty="0"/>
        </a:p>
      </dgm:t>
    </dgm:pt>
    <dgm:pt modelId="{86A878D7-21CA-44A4-8AB2-D89E19967DB8}" type="parTrans" cxnId="{A41970AB-6541-4F73-88E1-46845A4CA928}">
      <dgm:prSet/>
      <dgm:spPr/>
      <dgm:t>
        <a:bodyPr/>
        <a:lstStyle/>
        <a:p>
          <a:endParaRPr lang="en-US"/>
        </a:p>
      </dgm:t>
    </dgm:pt>
    <dgm:pt modelId="{6E287833-BFB3-4408-841A-533AC9A9FD92}" type="sibTrans" cxnId="{A41970AB-6541-4F73-88E1-46845A4CA928}">
      <dgm:prSet/>
      <dgm:spPr/>
      <dgm:t>
        <a:bodyPr/>
        <a:lstStyle/>
        <a:p>
          <a:endParaRPr lang="en-US"/>
        </a:p>
      </dgm:t>
    </dgm:pt>
    <dgm:pt modelId="{0AA0B66A-D163-465B-905A-2BF0DC527836}">
      <dgm:prSet/>
      <dgm:spPr/>
      <dgm:t>
        <a:bodyPr/>
        <a:lstStyle/>
        <a:p>
          <a:r>
            <a:rPr lang="el-GR" dirty="0"/>
            <a:t>Πιλοτική Λειτουργία (Φάση Α)</a:t>
          </a:r>
          <a:endParaRPr lang="en-US" dirty="0"/>
        </a:p>
      </dgm:t>
    </dgm:pt>
    <dgm:pt modelId="{8FDB14BA-BE82-48FE-964A-9E136E39B17D}" type="parTrans" cxnId="{1078F903-52DA-452A-A78B-F45B64E0DD4C}">
      <dgm:prSet/>
      <dgm:spPr/>
      <dgm:t>
        <a:bodyPr/>
        <a:lstStyle/>
        <a:p>
          <a:endParaRPr lang="en-US"/>
        </a:p>
      </dgm:t>
    </dgm:pt>
    <dgm:pt modelId="{A50E520C-4143-4249-809B-E28EEEE45C95}" type="sibTrans" cxnId="{1078F903-52DA-452A-A78B-F45B64E0DD4C}">
      <dgm:prSet/>
      <dgm:spPr/>
      <dgm:t>
        <a:bodyPr/>
        <a:lstStyle/>
        <a:p>
          <a:endParaRPr lang="en-US"/>
        </a:p>
      </dgm:t>
    </dgm:pt>
    <dgm:pt modelId="{FD4A293E-9B47-4895-8603-91FA558C33CE}" type="pres">
      <dgm:prSet presAssocID="{755C1687-8F79-428A-A0D4-7232CD220403}" presName="linearFlow" presStyleCnt="0">
        <dgm:presLayoutVars>
          <dgm:dir/>
          <dgm:animLvl val="lvl"/>
          <dgm:resizeHandles val="exact"/>
        </dgm:presLayoutVars>
      </dgm:prSet>
      <dgm:spPr/>
    </dgm:pt>
    <dgm:pt modelId="{44DF6521-A9A1-4E2D-A32F-B953F9C3C917}" type="pres">
      <dgm:prSet presAssocID="{6BAAE187-1CC2-41B8-8F02-0BB508E6B0EB}" presName="composite" presStyleCnt="0"/>
      <dgm:spPr/>
    </dgm:pt>
    <dgm:pt modelId="{DBF74308-29FB-4509-B630-244FE5FF1E60}" type="pres">
      <dgm:prSet presAssocID="{6BAAE187-1CC2-41B8-8F02-0BB508E6B0EB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34B64F0-56BD-4D00-B638-B3910BEE8AAA}" type="pres">
      <dgm:prSet presAssocID="{6BAAE187-1CC2-41B8-8F02-0BB508E6B0EB}" presName="descendantText" presStyleLbl="alignAcc1" presStyleIdx="0" presStyleCnt="2">
        <dgm:presLayoutVars>
          <dgm:bulletEnabled val="1"/>
        </dgm:presLayoutVars>
      </dgm:prSet>
      <dgm:spPr/>
    </dgm:pt>
    <dgm:pt modelId="{2F6B8F74-C59C-4688-B4CB-4F5E4E8DD520}" type="pres">
      <dgm:prSet presAssocID="{48C96397-4F4F-4F01-B1AA-E2E14310637C}" presName="sp" presStyleCnt="0"/>
      <dgm:spPr/>
    </dgm:pt>
    <dgm:pt modelId="{D9F62D41-3C45-43E7-B26A-EC1AB9956F14}" type="pres">
      <dgm:prSet presAssocID="{14F7874F-13A5-48B0-A659-3B66DE7C1130}" presName="composite" presStyleCnt="0"/>
      <dgm:spPr/>
    </dgm:pt>
    <dgm:pt modelId="{ED7B4071-7DD2-4E0E-809B-65AF9D5A2159}" type="pres">
      <dgm:prSet presAssocID="{14F7874F-13A5-48B0-A659-3B66DE7C1130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58E7920-A5A6-4AFE-BA4A-1BA1273E96E0}" type="pres">
      <dgm:prSet presAssocID="{14F7874F-13A5-48B0-A659-3B66DE7C1130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078F903-52DA-452A-A78B-F45B64E0DD4C}" srcId="{14F7874F-13A5-48B0-A659-3B66DE7C1130}" destId="{0AA0B66A-D163-465B-905A-2BF0DC527836}" srcOrd="0" destOrd="0" parTransId="{8FDB14BA-BE82-48FE-964A-9E136E39B17D}" sibTransId="{A50E520C-4143-4249-809B-E28EEEE45C95}"/>
    <dgm:cxn modelId="{AEB06E3F-25F0-4AE8-BA0D-E91E47AC8740}" type="presOf" srcId="{755C1687-8F79-428A-A0D4-7232CD220403}" destId="{FD4A293E-9B47-4895-8603-91FA558C33CE}" srcOrd="0" destOrd="0" presId="urn:microsoft.com/office/officeart/2005/8/layout/chevron2"/>
    <dgm:cxn modelId="{E106885C-ED44-4819-9087-FC045075AE1A}" type="presOf" srcId="{0AA0B66A-D163-465B-905A-2BF0DC527836}" destId="{158E7920-A5A6-4AFE-BA4A-1BA1273E96E0}" srcOrd="0" destOrd="0" presId="urn:microsoft.com/office/officeart/2005/8/layout/chevron2"/>
    <dgm:cxn modelId="{99A08468-E4DE-45E9-BD5F-A8EE0BA23A57}" type="presOf" srcId="{6BAAE187-1CC2-41B8-8F02-0BB508E6B0EB}" destId="{DBF74308-29FB-4509-B630-244FE5FF1E60}" srcOrd="0" destOrd="0" presId="urn:microsoft.com/office/officeart/2005/8/layout/chevron2"/>
    <dgm:cxn modelId="{577D6898-5E6C-4C8F-B912-6A2B8105E4C3}" srcId="{6BAAE187-1CC2-41B8-8F02-0BB508E6B0EB}" destId="{F40E2FD1-2425-4A14-8449-F993105AB83C}" srcOrd="0" destOrd="0" parTransId="{1286E1FA-EF77-4C76-9B76-C1C84CC4146F}" sibTransId="{7130EC16-5AE5-42CC-B9FD-8621512F80CE}"/>
    <dgm:cxn modelId="{A41970AB-6541-4F73-88E1-46845A4CA928}" srcId="{755C1687-8F79-428A-A0D4-7232CD220403}" destId="{14F7874F-13A5-48B0-A659-3B66DE7C1130}" srcOrd="1" destOrd="0" parTransId="{86A878D7-21CA-44A4-8AB2-D89E19967DB8}" sibTransId="{6E287833-BFB3-4408-841A-533AC9A9FD92}"/>
    <dgm:cxn modelId="{2F1DF4AB-FE5D-44AD-B9EB-C0CF0B98326B}" type="presOf" srcId="{F40E2FD1-2425-4A14-8449-F993105AB83C}" destId="{434B64F0-56BD-4D00-B638-B3910BEE8AAA}" srcOrd="0" destOrd="0" presId="urn:microsoft.com/office/officeart/2005/8/layout/chevron2"/>
    <dgm:cxn modelId="{BD9838DE-C51B-4224-ADCF-CB9289A3B9EC}" srcId="{755C1687-8F79-428A-A0D4-7232CD220403}" destId="{6BAAE187-1CC2-41B8-8F02-0BB508E6B0EB}" srcOrd="0" destOrd="0" parTransId="{21551191-984D-4472-8051-A3016220EB62}" sibTransId="{48C96397-4F4F-4F01-B1AA-E2E14310637C}"/>
    <dgm:cxn modelId="{FC2FD8EB-0003-44DA-B3A8-95AC78C63573}" type="presOf" srcId="{14F7874F-13A5-48B0-A659-3B66DE7C1130}" destId="{ED7B4071-7DD2-4E0E-809B-65AF9D5A2159}" srcOrd="0" destOrd="0" presId="urn:microsoft.com/office/officeart/2005/8/layout/chevron2"/>
    <dgm:cxn modelId="{93D37812-63C4-42DE-9936-68FB00032EDB}" type="presParOf" srcId="{FD4A293E-9B47-4895-8603-91FA558C33CE}" destId="{44DF6521-A9A1-4E2D-A32F-B953F9C3C917}" srcOrd="0" destOrd="0" presId="urn:microsoft.com/office/officeart/2005/8/layout/chevron2"/>
    <dgm:cxn modelId="{15219EEC-F5CF-4FBE-8F88-77BC0255CC2E}" type="presParOf" srcId="{44DF6521-A9A1-4E2D-A32F-B953F9C3C917}" destId="{DBF74308-29FB-4509-B630-244FE5FF1E60}" srcOrd="0" destOrd="0" presId="urn:microsoft.com/office/officeart/2005/8/layout/chevron2"/>
    <dgm:cxn modelId="{2BE6A0E6-EEAF-48CB-82DB-10160A88E11D}" type="presParOf" srcId="{44DF6521-A9A1-4E2D-A32F-B953F9C3C917}" destId="{434B64F0-56BD-4D00-B638-B3910BEE8AAA}" srcOrd="1" destOrd="0" presId="urn:microsoft.com/office/officeart/2005/8/layout/chevron2"/>
    <dgm:cxn modelId="{656719D2-7D57-4D3D-9502-BF2FA5CA5663}" type="presParOf" srcId="{FD4A293E-9B47-4895-8603-91FA558C33CE}" destId="{2F6B8F74-C59C-4688-B4CB-4F5E4E8DD520}" srcOrd="1" destOrd="0" presId="urn:microsoft.com/office/officeart/2005/8/layout/chevron2"/>
    <dgm:cxn modelId="{C81D8715-E598-455E-8A5D-06F93CA1F501}" type="presParOf" srcId="{FD4A293E-9B47-4895-8603-91FA558C33CE}" destId="{D9F62D41-3C45-43E7-B26A-EC1AB9956F14}" srcOrd="2" destOrd="0" presId="urn:microsoft.com/office/officeart/2005/8/layout/chevron2"/>
    <dgm:cxn modelId="{6A4B1882-764D-4FB4-B239-941EE83EFA83}" type="presParOf" srcId="{D9F62D41-3C45-43E7-B26A-EC1AB9956F14}" destId="{ED7B4071-7DD2-4E0E-809B-65AF9D5A2159}" srcOrd="0" destOrd="0" presId="urn:microsoft.com/office/officeart/2005/8/layout/chevron2"/>
    <dgm:cxn modelId="{AA54DB00-2FC8-4E6F-9C81-66455C607846}" type="presParOf" srcId="{D9F62D41-3C45-43E7-B26A-EC1AB9956F14}" destId="{158E7920-A5A6-4AFE-BA4A-1BA1273E96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5C1687-8F79-428A-A0D4-7232CD22040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C46E3-A5CC-4AEC-9C8E-E7C53E8810F6}">
      <dgm:prSet phldrT="[Text]"/>
      <dgm:spPr/>
      <dgm:t>
        <a:bodyPr/>
        <a:lstStyle/>
        <a:p>
          <a:r>
            <a:rPr lang="el-GR" dirty="0"/>
            <a:t>07/2022-02/2023</a:t>
          </a:r>
          <a:endParaRPr lang="en-US" dirty="0"/>
        </a:p>
      </dgm:t>
    </dgm:pt>
    <dgm:pt modelId="{1308F939-3AE2-457B-A4E6-22D1FD30AD29}" type="parTrans" cxnId="{22D7B23D-5741-4734-BCB4-B6C0C191B744}">
      <dgm:prSet/>
      <dgm:spPr/>
      <dgm:t>
        <a:bodyPr/>
        <a:lstStyle/>
        <a:p>
          <a:endParaRPr lang="en-US"/>
        </a:p>
      </dgm:t>
    </dgm:pt>
    <dgm:pt modelId="{2341F35A-AF14-4E42-8583-4AD99B02E062}" type="sibTrans" cxnId="{22D7B23D-5741-4734-BCB4-B6C0C191B744}">
      <dgm:prSet/>
      <dgm:spPr/>
      <dgm:t>
        <a:bodyPr/>
        <a:lstStyle/>
        <a:p>
          <a:endParaRPr lang="en-US"/>
        </a:p>
      </dgm:t>
    </dgm:pt>
    <dgm:pt modelId="{AAC2C019-D07C-4944-A757-9421158D762D}">
      <dgm:prSet phldrT="[Text]"/>
      <dgm:spPr/>
      <dgm:t>
        <a:bodyPr/>
        <a:lstStyle/>
        <a:p>
          <a:r>
            <a:rPr lang="el-GR" dirty="0"/>
            <a:t>Προετοιμασία για την Πιλοτική Λειτουργία (Φάση Β)</a:t>
          </a:r>
          <a:endParaRPr lang="en-US" dirty="0"/>
        </a:p>
      </dgm:t>
    </dgm:pt>
    <dgm:pt modelId="{0136CDF9-B8FA-44B9-89F3-D528A14D07A6}" type="parTrans" cxnId="{D93EEE2A-A204-43F6-8F29-133824ECECF3}">
      <dgm:prSet/>
      <dgm:spPr/>
      <dgm:t>
        <a:bodyPr/>
        <a:lstStyle/>
        <a:p>
          <a:endParaRPr lang="en-US"/>
        </a:p>
      </dgm:t>
    </dgm:pt>
    <dgm:pt modelId="{1E29C518-53AB-4948-B7C6-2D2C44FBE5E8}" type="sibTrans" cxnId="{D93EEE2A-A204-43F6-8F29-133824ECECF3}">
      <dgm:prSet/>
      <dgm:spPr/>
      <dgm:t>
        <a:bodyPr/>
        <a:lstStyle/>
        <a:p>
          <a:endParaRPr lang="en-US"/>
        </a:p>
      </dgm:t>
    </dgm:pt>
    <dgm:pt modelId="{05B59673-E89E-4023-9EA7-F16139AFE9A7}">
      <dgm:prSet phldrT="[Text]"/>
      <dgm:spPr/>
      <dgm:t>
        <a:bodyPr/>
        <a:lstStyle/>
        <a:p>
          <a:r>
            <a:rPr lang="el-GR" dirty="0"/>
            <a:t>03/2023-08/2023</a:t>
          </a:r>
          <a:endParaRPr lang="en-US" dirty="0"/>
        </a:p>
      </dgm:t>
    </dgm:pt>
    <dgm:pt modelId="{65D1CB63-0640-40D4-9326-6F903119609E}" type="parTrans" cxnId="{5B40DF43-35A9-458B-9FB4-1F42B095D632}">
      <dgm:prSet/>
      <dgm:spPr/>
      <dgm:t>
        <a:bodyPr/>
        <a:lstStyle/>
        <a:p>
          <a:endParaRPr lang="en-US"/>
        </a:p>
      </dgm:t>
    </dgm:pt>
    <dgm:pt modelId="{0D8B7304-60A7-44E0-9F12-C34645FCEAF5}" type="sibTrans" cxnId="{5B40DF43-35A9-458B-9FB4-1F42B095D632}">
      <dgm:prSet/>
      <dgm:spPr/>
      <dgm:t>
        <a:bodyPr/>
        <a:lstStyle/>
        <a:p>
          <a:endParaRPr lang="en-US"/>
        </a:p>
      </dgm:t>
    </dgm:pt>
    <dgm:pt modelId="{B4269250-F2CF-4C5B-9547-0253277FFF77}">
      <dgm:prSet phldrT="[Text]"/>
      <dgm:spPr/>
      <dgm:t>
        <a:bodyPr/>
        <a:lstStyle/>
        <a:p>
          <a:r>
            <a:rPr lang="el-GR" dirty="0"/>
            <a:t>Πιλοτική Λειτουργία (Φάση Β)</a:t>
          </a:r>
          <a:endParaRPr lang="en-US" dirty="0"/>
        </a:p>
      </dgm:t>
    </dgm:pt>
    <dgm:pt modelId="{F45135A7-4472-4EA7-840F-48979BDBF090}" type="parTrans" cxnId="{8B05BF43-4793-4AC5-9EE5-A3FDB02DFF58}">
      <dgm:prSet/>
      <dgm:spPr/>
      <dgm:t>
        <a:bodyPr/>
        <a:lstStyle/>
        <a:p>
          <a:endParaRPr lang="en-US"/>
        </a:p>
      </dgm:t>
    </dgm:pt>
    <dgm:pt modelId="{5ED8BA41-7BB5-409E-8723-330634229892}" type="sibTrans" cxnId="{8B05BF43-4793-4AC5-9EE5-A3FDB02DFF58}">
      <dgm:prSet/>
      <dgm:spPr/>
      <dgm:t>
        <a:bodyPr/>
        <a:lstStyle/>
        <a:p>
          <a:endParaRPr lang="en-US"/>
        </a:p>
      </dgm:t>
    </dgm:pt>
    <dgm:pt modelId="{6BAAE187-1CC2-41B8-8F02-0BB508E6B0EB}">
      <dgm:prSet phldrT="[Text]"/>
      <dgm:spPr/>
      <dgm:t>
        <a:bodyPr/>
        <a:lstStyle/>
        <a:p>
          <a:r>
            <a:rPr lang="el-GR" dirty="0"/>
            <a:t>09/2023</a:t>
          </a:r>
          <a:endParaRPr lang="en-US" dirty="0"/>
        </a:p>
      </dgm:t>
    </dgm:pt>
    <dgm:pt modelId="{21551191-984D-4472-8051-A3016220EB62}" type="parTrans" cxnId="{BD9838DE-C51B-4224-ADCF-CB9289A3B9EC}">
      <dgm:prSet/>
      <dgm:spPr/>
      <dgm:t>
        <a:bodyPr/>
        <a:lstStyle/>
        <a:p>
          <a:endParaRPr lang="en-US"/>
        </a:p>
      </dgm:t>
    </dgm:pt>
    <dgm:pt modelId="{48C96397-4F4F-4F01-B1AA-E2E14310637C}" type="sibTrans" cxnId="{BD9838DE-C51B-4224-ADCF-CB9289A3B9EC}">
      <dgm:prSet/>
      <dgm:spPr/>
      <dgm:t>
        <a:bodyPr/>
        <a:lstStyle/>
        <a:p>
          <a:endParaRPr lang="en-US"/>
        </a:p>
      </dgm:t>
    </dgm:pt>
    <dgm:pt modelId="{F40E2FD1-2425-4A14-8449-F993105AB83C}">
      <dgm:prSet phldrT="[Text]"/>
      <dgm:spPr/>
      <dgm:t>
        <a:bodyPr/>
        <a:lstStyle/>
        <a:p>
          <a:r>
            <a:rPr lang="el-GR" dirty="0"/>
            <a:t>Παραγωγική Λειτουργία</a:t>
          </a:r>
          <a:endParaRPr lang="en-US" dirty="0"/>
        </a:p>
      </dgm:t>
    </dgm:pt>
    <dgm:pt modelId="{1286E1FA-EF77-4C76-9B76-C1C84CC4146F}" type="parTrans" cxnId="{577D6898-5E6C-4C8F-B912-6A2B8105E4C3}">
      <dgm:prSet/>
      <dgm:spPr/>
      <dgm:t>
        <a:bodyPr/>
        <a:lstStyle/>
        <a:p>
          <a:endParaRPr lang="en-US"/>
        </a:p>
      </dgm:t>
    </dgm:pt>
    <dgm:pt modelId="{7130EC16-5AE5-42CC-B9FD-8621512F80CE}" type="sibTrans" cxnId="{577D6898-5E6C-4C8F-B912-6A2B8105E4C3}">
      <dgm:prSet/>
      <dgm:spPr/>
      <dgm:t>
        <a:bodyPr/>
        <a:lstStyle/>
        <a:p>
          <a:endParaRPr lang="en-US"/>
        </a:p>
      </dgm:t>
    </dgm:pt>
    <dgm:pt modelId="{FD4A293E-9B47-4895-8603-91FA558C33CE}" type="pres">
      <dgm:prSet presAssocID="{755C1687-8F79-428A-A0D4-7232CD220403}" presName="linearFlow" presStyleCnt="0">
        <dgm:presLayoutVars>
          <dgm:dir/>
          <dgm:animLvl val="lvl"/>
          <dgm:resizeHandles val="exact"/>
        </dgm:presLayoutVars>
      </dgm:prSet>
      <dgm:spPr/>
    </dgm:pt>
    <dgm:pt modelId="{E19329BB-EAAA-4D26-8C88-F5839CA928F3}" type="pres">
      <dgm:prSet presAssocID="{235C46E3-A5CC-4AEC-9C8E-E7C53E8810F6}" presName="composite" presStyleCnt="0"/>
      <dgm:spPr/>
    </dgm:pt>
    <dgm:pt modelId="{41C81AC0-AD30-4DB2-A306-875510CB246D}" type="pres">
      <dgm:prSet presAssocID="{235C46E3-A5CC-4AEC-9C8E-E7C53E8810F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AF241A7-0263-4FB9-9166-6680856B1337}" type="pres">
      <dgm:prSet presAssocID="{235C46E3-A5CC-4AEC-9C8E-E7C53E8810F6}" presName="descendantText" presStyleLbl="alignAcc1" presStyleIdx="0" presStyleCnt="3">
        <dgm:presLayoutVars>
          <dgm:bulletEnabled val="1"/>
        </dgm:presLayoutVars>
      </dgm:prSet>
      <dgm:spPr/>
    </dgm:pt>
    <dgm:pt modelId="{64073E2B-D41A-4149-9ACD-E2305B25E52F}" type="pres">
      <dgm:prSet presAssocID="{2341F35A-AF14-4E42-8583-4AD99B02E062}" presName="sp" presStyleCnt="0"/>
      <dgm:spPr/>
    </dgm:pt>
    <dgm:pt modelId="{07C2AFD9-E9C8-4359-815D-F874E8C5DDE4}" type="pres">
      <dgm:prSet presAssocID="{05B59673-E89E-4023-9EA7-F16139AFE9A7}" presName="composite" presStyleCnt="0"/>
      <dgm:spPr/>
    </dgm:pt>
    <dgm:pt modelId="{FD24F3E1-9C1F-43A5-9A60-E297C27E45D9}" type="pres">
      <dgm:prSet presAssocID="{05B59673-E89E-4023-9EA7-F16139AFE9A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6FDD1F55-7DD5-4D5F-8032-89D5FBE62E6C}" type="pres">
      <dgm:prSet presAssocID="{05B59673-E89E-4023-9EA7-F16139AFE9A7}" presName="descendantText" presStyleLbl="alignAcc1" presStyleIdx="1" presStyleCnt="3">
        <dgm:presLayoutVars>
          <dgm:bulletEnabled val="1"/>
        </dgm:presLayoutVars>
      </dgm:prSet>
      <dgm:spPr/>
    </dgm:pt>
    <dgm:pt modelId="{BED51120-409C-4398-9E5F-FCE72C73FCDE}" type="pres">
      <dgm:prSet presAssocID="{0D8B7304-60A7-44E0-9F12-C34645FCEAF5}" presName="sp" presStyleCnt="0"/>
      <dgm:spPr/>
    </dgm:pt>
    <dgm:pt modelId="{44DF6521-A9A1-4E2D-A32F-B953F9C3C917}" type="pres">
      <dgm:prSet presAssocID="{6BAAE187-1CC2-41B8-8F02-0BB508E6B0EB}" presName="composite" presStyleCnt="0"/>
      <dgm:spPr/>
    </dgm:pt>
    <dgm:pt modelId="{DBF74308-29FB-4509-B630-244FE5FF1E60}" type="pres">
      <dgm:prSet presAssocID="{6BAAE187-1CC2-41B8-8F02-0BB508E6B0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34B64F0-56BD-4D00-B638-B3910BEE8AAA}" type="pres">
      <dgm:prSet presAssocID="{6BAAE187-1CC2-41B8-8F02-0BB508E6B0E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93EEE2A-A204-43F6-8F29-133824ECECF3}" srcId="{235C46E3-A5CC-4AEC-9C8E-E7C53E8810F6}" destId="{AAC2C019-D07C-4944-A757-9421158D762D}" srcOrd="0" destOrd="0" parTransId="{0136CDF9-B8FA-44B9-89F3-D528A14D07A6}" sibTransId="{1E29C518-53AB-4948-B7C6-2D2C44FBE5E8}"/>
    <dgm:cxn modelId="{22D7B23D-5741-4734-BCB4-B6C0C191B744}" srcId="{755C1687-8F79-428A-A0D4-7232CD220403}" destId="{235C46E3-A5CC-4AEC-9C8E-E7C53E8810F6}" srcOrd="0" destOrd="0" parTransId="{1308F939-3AE2-457B-A4E6-22D1FD30AD29}" sibTransId="{2341F35A-AF14-4E42-8583-4AD99B02E062}"/>
    <dgm:cxn modelId="{AEB06E3F-25F0-4AE8-BA0D-E91E47AC8740}" type="presOf" srcId="{755C1687-8F79-428A-A0D4-7232CD220403}" destId="{FD4A293E-9B47-4895-8603-91FA558C33CE}" srcOrd="0" destOrd="0" presId="urn:microsoft.com/office/officeart/2005/8/layout/chevron2"/>
    <dgm:cxn modelId="{8B05BF43-4793-4AC5-9EE5-A3FDB02DFF58}" srcId="{05B59673-E89E-4023-9EA7-F16139AFE9A7}" destId="{B4269250-F2CF-4C5B-9547-0253277FFF77}" srcOrd="0" destOrd="0" parTransId="{F45135A7-4472-4EA7-840F-48979BDBF090}" sibTransId="{5ED8BA41-7BB5-409E-8723-330634229892}"/>
    <dgm:cxn modelId="{5B40DF43-35A9-458B-9FB4-1F42B095D632}" srcId="{755C1687-8F79-428A-A0D4-7232CD220403}" destId="{05B59673-E89E-4023-9EA7-F16139AFE9A7}" srcOrd="1" destOrd="0" parTransId="{65D1CB63-0640-40D4-9326-6F903119609E}" sibTransId="{0D8B7304-60A7-44E0-9F12-C34645FCEAF5}"/>
    <dgm:cxn modelId="{99A08468-E4DE-45E9-BD5F-A8EE0BA23A57}" type="presOf" srcId="{6BAAE187-1CC2-41B8-8F02-0BB508E6B0EB}" destId="{DBF74308-29FB-4509-B630-244FE5FF1E60}" srcOrd="0" destOrd="0" presId="urn:microsoft.com/office/officeart/2005/8/layout/chevron2"/>
    <dgm:cxn modelId="{577D6898-5E6C-4C8F-B912-6A2B8105E4C3}" srcId="{6BAAE187-1CC2-41B8-8F02-0BB508E6B0EB}" destId="{F40E2FD1-2425-4A14-8449-F993105AB83C}" srcOrd="0" destOrd="0" parTransId="{1286E1FA-EF77-4C76-9B76-C1C84CC4146F}" sibTransId="{7130EC16-5AE5-42CC-B9FD-8621512F80CE}"/>
    <dgm:cxn modelId="{33249498-49D1-451E-9324-D9B049CC6DF9}" type="presOf" srcId="{235C46E3-A5CC-4AEC-9C8E-E7C53E8810F6}" destId="{41C81AC0-AD30-4DB2-A306-875510CB246D}" srcOrd="0" destOrd="0" presId="urn:microsoft.com/office/officeart/2005/8/layout/chevron2"/>
    <dgm:cxn modelId="{ABE7509E-FF23-4AF8-8FCA-56FC0E605A3A}" type="presOf" srcId="{05B59673-E89E-4023-9EA7-F16139AFE9A7}" destId="{FD24F3E1-9C1F-43A5-9A60-E297C27E45D9}" srcOrd="0" destOrd="0" presId="urn:microsoft.com/office/officeart/2005/8/layout/chevron2"/>
    <dgm:cxn modelId="{2F1DF4AB-FE5D-44AD-B9EB-C0CF0B98326B}" type="presOf" srcId="{F40E2FD1-2425-4A14-8449-F993105AB83C}" destId="{434B64F0-56BD-4D00-B638-B3910BEE8AAA}" srcOrd="0" destOrd="0" presId="urn:microsoft.com/office/officeart/2005/8/layout/chevron2"/>
    <dgm:cxn modelId="{71AA78BE-6FFE-43B4-A300-0A8C0A78D1DF}" type="presOf" srcId="{AAC2C019-D07C-4944-A757-9421158D762D}" destId="{9AF241A7-0263-4FB9-9166-6680856B1337}" srcOrd="0" destOrd="0" presId="urn:microsoft.com/office/officeart/2005/8/layout/chevron2"/>
    <dgm:cxn modelId="{15E847CD-065D-42B4-B2B7-4508D4F54CA9}" type="presOf" srcId="{B4269250-F2CF-4C5B-9547-0253277FFF77}" destId="{6FDD1F55-7DD5-4D5F-8032-89D5FBE62E6C}" srcOrd="0" destOrd="0" presId="urn:microsoft.com/office/officeart/2005/8/layout/chevron2"/>
    <dgm:cxn modelId="{BD9838DE-C51B-4224-ADCF-CB9289A3B9EC}" srcId="{755C1687-8F79-428A-A0D4-7232CD220403}" destId="{6BAAE187-1CC2-41B8-8F02-0BB508E6B0EB}" srcOrd="2" destOrd="0" parTransId="{21551191-984D-4472-8051-A3016220EB62}" sibTransId="{48C96397-4F4F-4F01-B1AA-E2E14310637C}"/>
    <dgm:cxn modelId="{9AC195FE-6524-4880-A298-E2F1CC9407EB}" type="presParOf" srcId="{FD4A293E-9B47-4895-8603-91FA558C33CE}" destId="{E19329BB-EAAA-4D26-8C88-F5839CA928F3}" srcOrd="0" destOrd="0" presId="urn:microsoft.com/office/officeart/2005/8/layout/chevron2"/>
    <dgm:cxn modelId="{88A51BBF-0C71-4229-ABFF-A384BE5190BE}" type="presParOf" srcId="{E19329BB-EAAA-4D26-8C88-F5839CA928F3}" destId="{41C81AC0-AD30-4DB2-A306-875510CB246D}" srcOrd="0" destOrd="0" presId="urn:microsoft.com/office/officeart/2005/8/layout/chevron2"/>
    <dgm:cxn modelId="{725DC315-2071-495E-97AA-039360C42A52}" type="presParOf" srcId="{E19329BB-EAAA-4D26-8C88-F5839CA928F3}" destId="{9AF241A7-0263-4FB9-9166-6680856B1337}" srcOrd="1" destOrd="0" presId="urn:microsoft.com/office/officeart/2005/8/layout/chevron2"/>
    <dgm:cxn modelId="{C587744F-DEC3-4D2A-837E-A1A6D362B2AF}" type="presParOf" srcId="{FD4A293E-9B47-4895-8603-91FA558C33CE}" destId="{64073E2B-D41A-4149-9ACD-E2305B25E52F}" srcOrd="1" destOrd="0" presId="urn:microsoft.com/office/officeart/2005/8/layout/chevron2"/>
    <dgm:cxn modelId="{9086F027-AA22-4704-B0EB-B0C2556EE88C}" type="presParOf" srcId="{FD4A293E-9B47-4895-8603-91FA558C33CE}" destId="{07C2AFD9-E9C8-4359-815D-F874E8C5DDE4}" srcOrd="2" destOrd="0" presId="urn:microsoft.com/office/officeart/2005/8/layout/chevron2"/>
    <dgm:cxn modelId="{2D414DB6-6FED-4FF7-B83B-7BEED1AF3205}" type="presParOf" srcId="{07C2AFD9-E9C8-4359-815D-F874E8C5DDE4}" destId="{FD24F3E1-9C1F-43A5-9A60-E297C27E45D9}" srcOrd="0" destOrd="0" presId="urn:microsoft.com/office/officeart/2005/8/layout/chevron2"/>
    <dgm:cxn modelId="{1CB65E77-C5DC-4D56-A983-830D54DD85C4}" type="presParOf" srcId="{07C2AFD9-E9C8-4359-815D-F874E8C5DDE4}" destId="{6FDD1F55-7DD5-4D5F-8032-89D5FBE62E6C}" srcOrd="1" destOrd="0" presId="urn:microsoft.com/office/officeart/2005/8/layout/chevron2"/>
    <dgm:cxn modelId="{F200A956-156A-451D-8D71-596D73CA0875}" type="presParOf" srcId="{FD4A293E-9B47-4895-8603-91FA558C33CE}" destId="{BED51120-409C-4398-9E5F-FCE72C73FCDE}" srcOrd="3" destOrd="0" presId="urn:microsoft.com/office/officeart/2005/8/layout/chevron2"/>
    <dgm:cxn modelId="{93D37812-63C4-42DE-9936-68FB00032EDB}" type="presParOf" srcId="{FD4A293E-9B47-4895-8603-91FA558C33CE}" destId="{44DF6521-A9A1-4E2D-A32F-B953F9C3C917}" srcOrd="4" destOrd="0" presId="urn:microsoft.com/office/officeart/2005/8/layout/chevron2"/>
    <dgm:cxn modelId="{15219EEC-F5CF-4FBE-8F88-77BC0255CC2E}" type="presParOf" srcId="{44DF6521-A9A1-4E2D-A32F-B953F9C3C917}" destId="{DBF74308-29FB-4509-B630-244FE5FF1E60}" srcOrd="0" destOrd="0" presId="urn:microsoft.com/office/officeart/2005/8/layout/chevron2"/>
    <dgm:cxn modelId="{2BE6A0E6-EEAF-48CB-82DB-10160A88E11D}" type="presParOf" srcId="{44DF6521-A9A1-4E2D-A32F-B953F9C3C917}" destId="{434B64F0-56BD-4D00-B638-B3910BEE8A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81AC0-AD30-4DB2-A306-875510CB246D}">
      <dsp:nvSpPr>
        <dsp:cNvPr id="0" name=""/>
        <dsp:cNvSpPr/>
      </dsp:nvSpPr>
      <dsp:spPr>
        <a:xfrm rot="5400000">
          <a:off x="-400374" y="403217"/>
          <a:ext cx="2669161" cy="1868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01/2021</a:t>
          </a:r>
          <a:endParaRPr lang="en-US" sz="3000" kern="1200" dirty="0"/>
        </a:p>
      </dsp:txBody>
      <dsp:txXfrm rot="-5400000">
        <a:off x="1" y="937050"/>
        <a:ext cx="1868413" cy="800748"/>
      </dsp:txXfrm>
    </dsp:sp>
    <dsp:sp modelId="{9AF241A7-0263-4FB9-9166-6680856B1337}">
      <dsp:nvSpPr>
        <dsp:cNvPr id="0" name=""/>
        <dsp:cNvSpPr/>
      </dsp:nvSpPr>
      <dsp:spPr>
        <a:xfrm rot="5400000">
          <a:off x="5019729" y="-3148472"/>
          <a:ext cx="1734955" cy="80375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5200" kern="1200" dirty="0"/>
            <a:t>Έναρξη έργου</a:t>
          </a:r>
          <a:endParaRPr lang="en-US" sz="5200" kern="1200" dirty="0"/>
        </a:p>
      </dsp:txBody>
      <dsp:txXfrm rot="-5400000">
        <a:off x="1868414" y="87537"/>
        <a:ext cx="7952892" cy="1565567"/>
      </dsp:txXfrm>
    </dsp:sp>
    <dsp:sp modelId="{FD24F3E1-9C1F-43A5-9A60-E297C27E45D9}">
      <dsp:nvSpPr>
        <dsp:cNvPr id="0" name=""/>
        <dsp:cNvSpPr/>
      </dsp:nvSpPr>
      <dsp:spPr>
        <a:xfrm rot="5400000">
          <a:off x="-400374" y="2789891"/>
          <a:ext cx="2669161" cy="1868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01/2021-07/2021</a:t>
          </a:r>
          <a:endParaRPr lang="en-US" sz="3000" kern="1200" dirty="0"/>
        </a:p>
      </dsp:txBody>
      <dsp:txXfrm rot="-5400000">
        <a:off x="1" y="3323724"/>
        <a:ext cx="1868413" cy="800748"/>
      </dsp:txXfrm>
    </dsp:sp>
    <dsp:sp modelId="{6FDD1F55-7DD5-4D5F-8032-89D5FBE62E6C}">
      <dsp:nvSpPr>
        <dsp:cNvPr id="0" name=""/>
        <dsp:cNvSpPr/>
      </dsp:nvSpPr>
      <dsp:spPr>
        <a:xfrm rot="5400000">
          <a:off x="5019729" y="-761798"/>
          <a:ext cx="1734955" cy="80375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5200" kern="1200" dirty="0"/>
            <a:t>Μελέτη υλοποίησης και σχεδιασμός συστήματος</a:t>
          </a:r>
          <a:endParaRPr lang="en-US" sz="5200" kern="1200" dirty="0"/>
        </a:p>
      </dsp:txBody>
      <dsp:txXfrm rot="-5400000">
        <a:off x="1868414" y="2474211"/>
        <a:ext cx="7952892" cy="1565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EFD1D-AD56-44E4-BFAC-FEA0003A0982}">
      <dsp:nvSpPr>
        <dsp:cNvPr id="0" name=""/>
        <dsp:cNvSpPr/>
      </dsp:nvSpPr>
      <dsp:spPr>
        <a:xfrm>
          <a:off x="677241" y="0"/>
          <a:ext cx="9277003" cy="57981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358660-20BF-435B-911D-3370917E4EFA}">
      <dsp:nvSpPr>
        <dsp:cNvPr id="0" name=""/>
        <dsp:cNvSpPr/>
      </dsp:nvSpPr>
      <dsp:spPr>
        <a:xfrm>
          <a:off x="1855421" y="4001867"/>
          <a:ext cx="241202" cy="241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C8CE2-0B9D-40FF-A945-6449A4A1A034}">
      <dsp:nvSpPr>
        <dsp:cNvPr id="0" name=""/>
        <dsp:cNvSpPr/>
      </dsp:nvSpPr>
      <dsp:spPr>
        <a:xfrm>
          <a:off x="2110945" y="4122468"/>
          <a:ext cx="1891694" cy="1675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0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bg1"/>
              </a:solidFill>
            </a:rPr>
            <a:t>Τηλεσυναντήσεις με Δήμους Στροβόλου, Λάρνακας και Λεμεσού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2110945" y="4122468"/>
        <a:ext cx="1891694" cy="1675658"/>
      </dsp:txXfrm>
    </dsp:sp>
    <dsp:sp modelId="{FB2F749C-A07A-480F-A73E-6A1E290EF42B}">
      <dsp:nvSpPr>
        <dsp:cNvPr id="0" name=""/>
        <dsp:cNvSpPr/>
      </dsp:nvSpPr>
      <dsp:spPr>
        <a:xfrm>
          <a:off x="3984493" y="2425936"/>
          <a:ext cx="436019" cy="436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5C358-F936-4142-9E85-BD7E0A1D8AFF}">
      <dsp:nvSpPr>
        <dsp:cNvPr id="0" name=""/>
        <dsp:cNvSpPr/>
      </dsp:nvSpPr>
      <dsp:spPr>
        <a:xfrm>
          <a:off x="4297084" y="2805203"/>
          <a:ext cx="2359802" cy="1805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038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300" b="1" kern="1200" dirty="0">
              <a:solidFill>
                <a:schemeClr val="bg1"/>
              </a:solidFill>
            </a:rPr>
            <a:t>Ομαδικές τηλεσυναντήσεις για κάθε διαδικασία</a:t>
          </a:r>
          <a:endParaRPr lang="en-US" sz="2300" kern="1200" dirty="0"/>
        </a:p>
      </dsp:txBody>
      <dsp:txXfrm>
        <a:off x="4297084" y="2805203"/>
        <a:ext cx="2359802" cy="1805484"/>
      </dsp:txXfrm>
    </dsp:sp>
    <dsp:sp modelId="{65F4EDDC-12D3-4393-846D-A176B51D801C}">
      <dsp:nvSpPr>
        <dsp:cNvPr id="0" name=""/>
        <dsp:cNvSpPr/>
      </dsp:nvSpPr>
      <dsp:spPr>
        <a:xfrm>
          <a:off x="6544946" y="1466926"/>
          <a:ext cx="603005" cy="603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F724-0E37-4416-859B-6AE99260D141}">
      <dsp:nvSpPr>
        <dsp:cNvPr id="0" name=""/>
        <dsp:cNvSpPr/>
      </dsp:nvSpPr>
      <dsp:spPr>
        <a:xfrm>
          <a:off x="6846449" y="1768428"/>
          <a:ext cx="2226480" cy="4029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52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b="1" kern="1200" dirty="0">
              <a:solidFill>
                <a:schemeClr val="bg1"/>
              </a:solidFill>
            </a:rPr>
            <a:t>95 κύριες διαδικασίες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6846449" y="1768428"/>
        <a:ext cx="2226480" cy="40296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74308-29FB-4509-B630-244FE5FF1E60}">
      <dsp:nvSpPr>
        <dsp:cNvPr id="0" name=""/>
        <dsp:cNvSpPr/>
      </dsp:nvSpPr>
      <dsp:spPr>
        <a:xfrm rot="5400000">
          <a:off x="-400374" y="403217"/>
          <a:ext cx="2669161" cy="1868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08/2021-12/2021</a:t>
          </a:r>
          <a:endParaRPr lang="en-US" sz="3000" kern="1200" dirty="0"/>
        </a:p>
      </dsp:txBody>
      <dsp:txXfrm rot="-5400000">
        <a:off x="1" y="937050"/>
        <a:ext cx="1868413" cy="800748"/>
      </dsp:txXfrm>
    </dsp:sp>
    <dsp:sp modelId="{434B64F0-56BD-4D00-B638-B3910BEE8AAA}">
      <dsp:nvSpPr>
        <dsp:cNvPr id="0" name=""/>
        <dsp:cNvSpPr/>
      </dsp:nvSpPr>
      <dsp:spPr>
        <a:xfrm rot="5400000">
          <a:off x="5019729" y="-3148472"/>
          <a:ext cx="1734955" cy="80375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4600" kern="1200" dirty="0"/>
            <a:t>Προετοιμασία για την Πιλοτική Λειτουργία (Φάση Α)</a:t>
          </a:r>
          <a:endParaRPr lang="en-US" sz="4600" kern="1200" dirty="0"/>
        </a:p>
      </dsp:txBody>
      <dsp:txXfrm rot="-5400000">
        <a:off x="1868414" y="87537"/>
        <a:ext cx="7952892" cy="1565567"/>
      </dsp:txXfrm>
    </dsp:sp>
    <dsp:sp modelId="{ED7B4071-7DD2-4E0E-809B-65AF9D5A2159}">
      <dsp:nvSpPr>
        <dsp:cNvPr id="0" name=""/>
        <dsp:cNvSpPr/>
      </dsp:nvSpPr>
      <dsp:spPr>
        <a:xfrm rot="5400000">
          <a:off x="-400374" y="2789891"/>
          <a:ext cx="2669161" cy="18684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000" kern="1200" dirty="0"/>
            <a:t>01/2022-06/2022</a:t>
          </a:r>
          <a:endParaRPr lang="en-US" sz="3000" kern="1200" dirty="0"/>
        </a:p>
      </dsp:txBody>
      <dsp:txXfrm rot="-5400000">
        <a:off x="1" y="3323724"/>
        <a:ext cx="1868413" cy="800748"/>
      </dsp:txXfrm>
    </dsp:sp>
    <dsp:sp modelId="{158E7920-A5A6-4AFE-BA4A-1BA1273E96E0}">
      <dsp:nvSpPr>
        <dsp:cNvPr id="0" name=""/>
        <dsp:cNvSpPr/>
      </dsp:nvSpPr>
      <dsp:spPr>
        <a:xfrm rot="5400000">
          <a:off x="5019729" y="-761798"/>
          <a:ext cx="1734955" cy="80375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7152" tIns="29210" rIns="29210" bIns="29210" numCol="1" spcCol="1270" anchor="ctr" anchorCtr="0">
          <a:noAutofit/>
        </a:bodyPr>
        <a:lstStyle/>
        <a:p>
          <a:pPr marL="285750" lvl="1" indent="-285750" algn="l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4600" kern="1200" dirty="0"/>
            <a:t>Πιλοτική Λειτουργία (Φάση Α)</a:t>
          </a:r>
          <a:endParaRPr lang="en-US" sz="4600" kern="1200" dirty="0"/>
        </a:p>
      </dsp:txBody>
      <dsp:txXfrm rot="-5400000">
        <a:off x="1868414" y="2474211"/>
        <a:ext cx="7952892" cy="1565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81AC0-AD30-4DB2-A306-875510CB246D}">
      <dsp:nvSpPr>
        <dsp:cNvPr id="0" name=""/>
        <dsp:cNvSpPr/>
      </dsp:nvSpPr>
      <dsp:spPr>
        <a:xfrm rot="5400000">
          <a:off x="-272106" y="273791"/>
          <a:ext cx="1814041" cy="12698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07/2022-02/2023</a:t>
          </a:r>
          <a:endParaRPr lang="en-US" sz="2000" kern="1200" dirty="0"/>
        </a:p>
      </dsp:txBody>
      <dsp:txXfrm rot="-5400000">
        <a:off x="1" y="636600"/>
        <a:ext cx="1269829" cy="544212"/>
      </dsp:txXfrm>
    </dsp:sp>
    <dsp:sp modelId="{9AF241A7-0263-4FB9-9166-6680856B1337}">
      <dsp:nvSpPr>
        <dsp:cNvPr id="0" name=""/>
        <dsp:cNvSpPr/>
      </dsp:nvSpPr>
      <dsp:spPr>
        <a:xfrm rot="5400000">
          <a:off x="4998351" y="-3726836"/>
          <a:ext cx="1179127" cy="8636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600" kern="1200" dirty="0"/>
            <a:t>Προετοιμασία για την Πιλοτική Λειτουργία (Φάση Β)</a:t>
          </a:r>
          <a:endParaRPr lang="en-US" sz="3600" kern="1200" dirty="0"/>
        </a:p>
      </dsp:txBody>
      <dsp:txXfrm rot="-5400000">
        <a:off x="1269830" y="59245"/>
        <a:ext cx="8578610" cy="1064007"/>
      </dsp:txXfrm>
    </dsp:sp>
    <dsp:sp modelId="{FD24F3E1-9C1F-43A5-9A60-E297C27E45D9}">
      <dsp:nvSpPr>
        <dsp:cNvPr id="0" name=""/>
        <dsp:cNvSpPr/>
      </dsp:nvSpPr>
      <dsp:spPr>
        <a:xfrm rot="5400000">
          <a:off x="-272106" y="1895846"/>
          <a:ext cx="1814041" cy="12698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03/2023-08/2023</a:t>
          </a:r>
          <a:endParaRPr lang="en-US" sz="2000" kern="1200" dirty="0"/>
        </a:p>
      </dsp:txBody>
      <dsp:txXfrm rot="-5400000">
        <a:off x="1" y="2258655"/>
        <a:ext cx="1269829" cy="544212"/>
      </dsp:txXfrm>
    </dsp:sp>
    <dsp:sp modelId="{6FDD1F55-7DD5-4D5F-8032-89D5FBE62E6C}">
      <dsp:nvSpPr>
        <dsp:cNvPr id="0" name=""/>
        <dsp:cNvSpPr/>
      </dsp:nvSpPr>
      <dsp:spPr>
        <a:xfrm rot="5400000">
          <a:off x="4998351" y="-2104781"/>
          <a:ext cx="1179127" cy="8636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600" kern="1200" dirty="0"/>
            <a:t>Πιλοτική Λειτουργία (Φάση Β)</a:t>
          </a:r>
          <a:endParaRPr lang="en-US" sz="3600" kern="1200" dirty="0"/>
        </a:p>
      </dsp:txBody>
      <dsp:txXfrm rot="-5400000">
        <a:off x="1269830" y="1681300"/>
        <a:ext cx="8578610" cy="1064007"/>
      </dsp:txXfrm>
    </dsp:sp>
    <dsp:sp modelId="{DBF74308-29FB-4509-B630-244FE5FF1E60}">
      <dsp:nvSpPr>
        <dsp:cNvPr id="0" name=""/>
        <dsp:cNvSpPr/>
      </dsp:nvSpPr>
      <dsp:spPr>
        <a:xfrm rot="5400000">
          <a:off x="-272106" y="3517901"/>
          <a:ext cx="1814041" cy="12698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/>
            <a:t>09/2023</a:t>
          </a:r>
          <a:endParaRPr lang="en-US" sz="2000" kern="1200" dirty="0"/>
        </a:p>
      </dsp:txBody>
      <dsp:txXfrm rot="-5400000">
        <a:off x="1" y="3880710"/>
        <a:ext cx="1269829" cy="544212"/>
      </dsp:txXfrm>
    </dsp:sp>
    <dsp:sp modelId="{434B64F0-56BD-4D00-B638-B3910BEE8AAA}">
      <dsp:nvSpPr>
        <dsp:cNvPr id="0" name=""/>
        <dsp:cNvSpPr/>
      </dsp:nvSpPr>
      <dsp:spPr>
        <a:xfrm rot="5400000">
          <a:off x="4998351" y="-482727"/>
          <a:ext cx="1179127" cy="86361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3600" kern="1200" dirty="0"/>
            <a:t>Παραγωγική Λειτουργία</a:t>
          </a:r>
          <a:endParaRPr lang="en-US" sz="3600" kern="1200" dirty="0"/>
        </a:p>
      </dsp:txBody>
      <dsp:txXfrm rot="-5400000">
        <a:off x="1269830" y="3303354"/>
        <a:ext cx="8578610" cy="1064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9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6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7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4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5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4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9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5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7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5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5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77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201B7-2046-44D8-96AA-9CF828460646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253E-6E89-45A4-8545-6591112EA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32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838A-FD6B-4E16-8FFC-F4C5BA4E5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29" y="440680"/>
            <a:ext cx="11502887" cy="31547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br>
              <a:rPr lang="el-G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ΠΑΡΟΥΣΙΑΣΗ ΤΟΥ ΕΡΓΟΥ</a:t>
            </a:r>
            <a:b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ευαγορας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b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ΟλοκληρωμΕνο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Πληροφοριακο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ΣυστΗμα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τους 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ΔΗμους</a:t>
            </a:r>
            <a:r>
              <a:rPr lang="el-GR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της </a:t>
            </a:r>
            <a:r>
              <a:rPr lang="el-GR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Κυπρου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8F03DE-39FD-4083-8D27-1D0555D5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50" y="4851396"/>
            <a:ext cx="3815306" cy="15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>
            <a:extLst>
              <a:ext uri="{FF2B5EF4-FFF2-40B4-BE49-F238E27FC236}">
                <a16:creationId xmlns:a16="http://schemas.microsoft.com/office/drawing/2014/main" id="{F9D776DB-02F4-4252-845F-675864117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961" y="4851399"/>
            <a:ext cx="2281581" cy="15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073C7A0C-08FF-4F0F-9CBB-E718DA704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99" y="4851400"/>
            <a:ext cx="2035176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35E478CB-71F1-4246-A443-A2BE0B5E1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13" y="4778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C1EACA-6689-4D7D-A7E1-B7A97540F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13" y="935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8EC8E-3D50-474C-989A-D2B8745D7187}"/>
              </a:ext>
            </a:extLst>
          </p:cNvPr>
          <p:cNvSpPr txBox="1"/>
          <p:nvPr/>
        </p:nvSpPr>
        <p:spPr>
          <a:xfrm>
            <a:off x="7345385" y="4074856"/>
            <a:ext cx="381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Τρίτη, 30 Νοεμβρίου, 2021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01CB2-6D52-4D82-9F39-699C9BA73629}"/>
              </a:ext>
            </a:extLst>
          </p:cNvPr>
          <p:cNvSpPr txBox="1"/>
          <p:nvPr/>
        </p:nvSpPr>
        <p:spPr>
          <a:xfrm>
            <a:off x="1386614" y="3959438"/>
            <a:ext cx="508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Χριστόδουλος Ρουσιά, </a:t>
            </a:r>
          </a:p>
          <a:p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Συντονιστής Σύμβασης – Υπεύθυνος Έργου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61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D8753-8EC7-4939-BA4D-18E19481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7723"/>
            <a:ext cx="10475018" cy="110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Οφέλη από την εφαρμογή ενός ενιαίου Ολοκληρωμένου Πληροφοριακού Συστήματος (2/2)</a:t>
            </a:r>
            <a:endParaRPr lang="en-GB" sz="2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8D7F7-EA23-4C7B-AFBE-5522DFB31C0C}"/>
              </a:ext>
            </a:extLst>
          </p:cNvPr>
          <p:cNvSpPr/>
          <p:nvPr/>
        </p:nvSpPr>
        <p:spPr>
          <a:xfrm>
            <a:off x="684212" y="1234361"/>
            <a:ext cx="1047501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Κανονιστική συμμόρφωση με Ευρωπαϊκές Οδηγίες (η λύση θα υποστηρίζει τα Ανοικτά Δεδομένα, την Ενιαία Υποβολή, την Προσβασιμότητα και άλλες οδηγίες της ΕΕ).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Παροχή πρόσθετων ηλεκτρονικών υπηρεσιών, οι οποίες θα είναι ευέλικτες, </a:t>
            </a:r>
            <a:r>
              <a:rPr lang="el-GR" sz="2500" dirty="0" err="1">
                <a:latin typeface="Arial" panose="020B0604020202020204" pitchFamily="34" charset="0"/>
                <a:cs typeface="Arial" panose="020B0604020202020204" pitchFamily="34" charset="0"/>
              </a:rPr>
              <a:t>προσβάσιμες</a:t>
            </a: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, πλήρεις, εύκολες και ασφαλείς.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l-GR" sz="2500" dirty="0">
                <a:latin typeface="Arial" panose="020B0604020202020204" pitchFamily="34" charset="0"/>
                <a:cs typeface="Arial" panose="020B0604020202020204" pitchFamily="34" charset="0"/>
              </a:rPr>
              <a:t>Ενίσχυση της ικανότητας του δημόσιου τομέα, μειώνοντας ταυτόχρονα το λειτουργικό κόστος.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l-G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Εξοικονόμηση ενέργειας.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Υπηρεσίες σε ευπαθείς ομάδες.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2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11CC-7B84-4FC4-94E3-084C239B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38732"/>
            <a:ext cx="9905998" cy="835892"/>
          </a:xfrm>
        </p:spPr>
        <p:txBody>
          <a:bodyPr/>
          <a:lstStyle/>
          <a:p>
            <a:r>
              <a:rPr lang="el-GR" b="1" u="sng" cap="none" dirty="0">
                <a:solidFill>
                  <a:schemeClr val="bg1"/>
                </a:solidFill>
              </a:rPr>
              <a:t>Σημαντικότερα Ορόσημα Έργου (1/2)</a:t>
            </a:r>
            <a:endParaRPr lang="en-US" b="1" u="sng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4B4507-3F74-4D9D-9F95-7013D649E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128688"/>
              </p:ext>
            </p:extLst>
          </p:nvPr>
        </p:nvGraphicFramePr>
        <p:xfrm>
          <a:off x="1141413" y="1274624"/>
          <a:ext cx="9906000" cy="506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C81AC0-AD30-4DB2-A306-875510CB2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C81AC0-AD30-4DB2-A306-875510CB2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241A7-0263-4FB9-9166-6680856B1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AF241A7-0263-4FB9-9166-6680856B1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4F3E1-9C1F-43A5-9A60-E297C27E4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D24F3E1-9C1F-43A5-9A60-E297C27E4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DD1F55-7DD5-4D5F-8032-89D5FBE62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FDD1F55-7DD5-4D5F-8032-89D5FBE62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24EA54-6F84-42D9-B501-FD90EA6FA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240174"/>
              </p:ext>
            </p:extLst>
          </p:nvPr>
        </p:nvGraphicFramePr>
        <p:xfrm>
          <a:off x="1141412" y="561109"/>
          <a:ext cx="10631487" cy="5798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0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7EFD1D-AD56-44E4-BFAC-FEA0003A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47EFD1D-AD56-44E4-BFAC-FEA0003A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47EFD1D-AD56-44E4-BFAC-FEA0003A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358660-20BF-435B-911D-3370917E4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2358660-20BF-435B-911D-3370917E4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2358660-20BF-435B-911D-3370917E4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5C8CE2-0B9D-40FF-A945-6449A4A1A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55C8CE2-0B9D-40FF-A945-6449A4A1A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55C8CE2-0B9D-40FF-A945-6449A4A1A0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2F749C-A07A-480F-A73E-6A1E290EF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B2F749C-A07A-480F-A73E-6A1E290EF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B2F749C-A07A-480F-A73E-6A1E290EF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35C358-F936-4142-9E85-BD7E0A1D8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535C358-F936-4142-9E85-BD7E0A1D8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535C358-F936-4142-9E85-BD7E0A1D8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F4EDDC-12D3-4393-846D-A176B51D8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65F4EDDC-12D3-4393-846D-A176B51D8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65F4EDDC-12D3-4393-846D-A176B51D8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12F724-0E37-4416-859B-6AE99260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B112F724-0E37-4416-859B-6AE99260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B112F724-0E37-4416-859B-6AE99260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11CC-7B84-4FC4-94E3-084C239B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38732"/>
            <a:ext cx="9905998" cy="835892"/>
          </a:xfrm>
        </p:spPr>
        <p:txBody>
          <a:bodyPr/>
          <a:lstStyle/>
          <a:p>
            <a:r>
              <a:rPr lang="el-GR" b="1" u="sng" cap="none" dirty="0">
                <a:solidFill>
                  <a:schemeClr val="bg1"/>
                </a:solidFill>
              </a:rPr>
              <a:t>Σημαντικότερα Ορόσημα Έργου (1/2)</a:t>
            </a:r>
            <a:endParaRPr lang="en-US" b="1" u="sng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4B4507-3F74-4D9D-9F95-7013D649E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61078"/>
              </p:ext>
            </p:extLst>
          </p:nvPr>
        </p:nvGraphicFramePr>
        <p:xfrm>
          <a:off x="1141413" y="1274624"/>
          <a:ext cx="9906000" cy="506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9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F74308-29FB-4509-B630-244FE5FF1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BF74308-29FB-4509-B630-244FE5FF1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B64F0-56BD-4D00-B638-B3910BEE8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434B64F0-56BD-4D00-B638-B3910BEE8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7B4071-7DD2-4E0E-809B-65AF9D5A2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D7B4071-7DD2-4E0E-809B-65AF9D5A2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E7920-A5A6-4AFE-BA4A-1BA1273E9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58E7920-A5A6-4AFE-BA4A-1BA1273E9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11CC-7B84-4FC4-94E3-084C239B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38732"/>
            <a:ext cx="9905998" cy="835892"/>
          </a:xfrm>
        </p:spPr>
        <p:txBody>
          <a:bodyPr/>
          <a:lstStyle/>
          <a:p>
            <a:r>
              <a:rPr lang="el-GR" b="1" u="sng" cap="none" dirty="0">
                <a:solidFill>
                  <a:schemeClr val="bg1"/>
                </a:solidFill>
              </a:rPr>
              <a:t>Σημαντικότερα Ορόσημα Έργου (2/2)</a:t>
            </a:r>
            <a:endParaRPr lang="en-US" b="1" u="sng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4B4507-3F74-4D9D-9F95-7013D649E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020843"/>
              </p:ext>
            </p:extLst>
          </p:nvPr>
        </p:nvGraphicFramePr>
        <p:xfrm>
          <a:off x="1141413" y="1274624"/>
          <a:ext cx="9906000" cy="506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4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C81AC0-AD30-4DB2-A306-875510CB2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C81AC0-AD30-4DB2-A306-875510CB2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241A7-0263-4FB9-9166-6680856B1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AF241A7-0263-4FB9-9166-6680856B1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4F3E1-9C1F-43A5-9A60-E297C27E4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D24F3E1-9C1F-43A5-9A60-E297C27E4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DD1F55-7DD5-4D5F-8032-89D5FBE62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FDD1F55-7DD5-4D5F-8032-89D5FBE62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F74308-29FB-4509-B630-244FE5FF1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BF74308-29FB-4509-B630-244FE5FF1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4B64F0-56BD-4D00-B638-B3910BEE8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434B64F0-56BD-4D00-B638-B3910BEE8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4842-4057-4EF1-95AE-1B9722C4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9564"/>
          </a:xfrm>
        </p:spPr>
        <p:txBody>
          <a:bodyPr/>
          <a:lstStyle/>
          <a:p>
            <a:r>
              <a:rPr lang="el-GR" b="1" dirty="0" err="1">
                <a:solidFill>
                  <a:schemeClr val="bg1"/>
                </a:solidFill>
              </a:rPr>
              <a:t>Ευαγορασ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vs </a:t>
            </a:r>
            <a:r>
              <a:rPr lang="el-GR" b="1" dirty="0" err="1">
                <a:solidFill>
                  <a:schemeClr val="bg1"/>
                </a:solidFill>
              </a:rPr>
              <a:t>ιπποδαμοσ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CADE4-A4DA-4F18-9922-6AD37AEB4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18082"/>
            <a:ext cx="9905999" cy="479394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Το σύστημα «Ευαγόρας» αποτελεί ένα ολοκληρωμένο πληροφοριακό σύστημα που θα μηχανογραφήσει όλο το φάσμα των εργασιών/αρμοδιοτήτων των Δήμων, από την αρχή μέχρι το τέλος της κάθε διαδικασίας.  </a:t>
            </a:r>
          </a:p>
          <a:p>
            <a:r>
              <a:rPr lang="el-GR" dirty="0"/>
              <a:t>Το σύστημα «</a:t>
            </a:r>
            <a:r>
              <a:rPr lang="el-GR" dirty="0" err="1"/>
              <a:t>Ιππόδαμος</a:t>
            </a:r>
            <a:r>
              <a:rPr lang="el-GR" dirty="0"/>
              <a:t>» θα μηχανογραφήσει το φάσμα της </a:t>
            </a:r>
            <a:r>
              <a:rPr lang="el-GR" dirty="0" err="1"/>
              <a:t>αδειοδότησης</a:t>
            </a:r>
            <a:r>
              <a:rPr lang="el-GR" dirty="0"/>
              <a:t> των Πολεοδομικών και Οικοδομικών Αδειών.  </a:t>
            </a:r>
          </a:p>
          <a:p>
            <a:r>
              <a:rPr lang="el-GR" dirty="0"/>
              <a:t>Το σύστημα «</a:t>
            </a:r>
            <a:r>
              <a:rPr lang="el-GR" dirty="0" err="1"/>
              <a:t>Ιππόδαμος</a:t>
            </a:r>
            <a:r>
              <a:rPr lang="el-GR" dirty="0"/>
              <a:t>» αποτελεί ένα μικρό μέρος της λειτουργίας του «Ευαγόρα».</a:t>
            </a:r>
          </a:p>
          <a:p>
            <a:r>
              <a:rPr lang="el-GR" dirty="0"/>
              <a:t>Πρόνοια και ανάγκη διασύνδεσης των δυο συστημάτων, για την ανταλλαγή πληροφοριών.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1673F-416E-4A4C-B421-73D1832D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3309"/>
            <a:ext cx="9905998" cy="1023851"/>
          </a:xfrm>
        </p:spPr>
        <p:txBody>
          <a:bodyPr>
            <a:normAutofit fontScale="90000"/>
          </a:bodyPr>
          <a:lstStyle/>
          <a:p>
            <a:r>
              <a:rPr lang="el-GR" b="1" dirty="0" err="1">
                <a:solidFill>
                  <a:schemeClr val="bg1"/>
                </a:solidFill>
              </a:rPr>
              <a:t>Ιπποδαμοσ</a:t>
            </a:r>
            <a:r>
              <a:rPr lang="el-GR" b="1" dirty="0">
                <a:solidFill>
                  <a:schemeClr val="bg1"/>
                </a:solidFill>
              </a:rPr>
              <a:t> – </a:t>
            </a:r>
            <a:r>
              <a:rPr lang="el-GR" b="1" dirty="0" err="1">
                <a:solidFill>
                  <a:schemeClr val="bg1"/>
                </a:solidFill>
              </a:rPr>
              <a:t>Ηλεκτρονικη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υποβολη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αιτησεων</a:t>
            </a:r>
            <a:r>
              <a:rPr lang="el-GR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C5B61-6D8E-4595-8578-26190C879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67160"/>
            <a:ext cx="9905999" cy="497149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Διαβουλεύσεις Ένωσης Δήμων με εμπλεκόμενους φορείς (Τ.Υ.Π., </a:t>
            </a:r>
            <a:r>
              <a:rPr lang="en-GB" dirty="0" err="1"/>
              <a:t>NetU</a:t>
            </a:r>
            <a:r>
              <a:rPr lang="en-GB" dirty="0"/>
              <a:t>, </a:t>
            </a:r>
            <a:r>
              <a:rPr lang="el-GR" dirty="0"/>
              <a:t>ΥΠ.ΕΣ., Τ.Π.Ο.) για την υιοθέτηση του εργαλείου ηλεκτρονικής υποβολής αιτήσεων Πολεοδομικών και Οικοδομικών Αδειών (ΓΕΝ1,2,3 – μέχρι 2 κατοικίες) που ετοιμάστηκε στα πλαίσια του </a:t>
            </a:r>
            <a:r>
              <a:rPr lang="el-GR" dirty="0" err="1"/>
              <a:t>Ιππόδαμου</a:t>
            </a:r>
            <a:r>
              <a:rPr lang="el-GR" dirty="0"/>
              <a:t>. </a:t>
            </a:r>
          </a:p>
          <a:p>
            <a:r>
              <a:rPr lang="el-GR" dirty="0"/>
              <a:t>Πραγματοποιήθηκαν εκπαιδεύσεις στους Δήμους Λευκωσίας, Λεμεσού, Λάρνακας και Πάφου εντός του επόμενου μήνα. Θα ακολουθήσουν εκπαιδεύσεις και στους υπόλοιπους Δήμους. </a:t>
            </a:r>
          </a:p>
          <a:p>
            <a:r>
              <a:rPr lang="el-GR" dirty="0"/>
              <a:t>Εφαρμογή από όλους τους Δήμους στις 7.1.2022 (στόχος).</a:t>
            </a:r>
          </a:p>
          <a:p>
            <a:r>
              <a:rPr lang="el-GR" dirty="0"/>
              <a:t>Η χρήση του εργαλείου από τους Δήμους αφορά </a:t>
            </a:r>
            <a:r>
              <a:rPr lang="el-GR" u="sng" dirty="0"/>
              <a:t>μόνο</a:t>
            </a:r>
            <a:r>
              <a:rPr lang="el-GR" dirty="0"/>
              <a:t> την ηλεκτρονική παραλαβή. Η επεξεργασία/διαχείριση των αιτήσεων θα γίνεται μέσω του υφιστάμενου μηχανογραφικού συστήματος του κάθε Δήμου.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98C8-914A-4779-B050-66C75FA0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97218"/>
          </a:xfrm>
        </p:spPr>
        <p:txBody>
          <a:bodyPr>
            <a:noAutofit/>
          </a:bodyPr>
          <a:lstStyle/>
          <a:p>
            <a:r>
              <a:rPr lang="el-GR" sz="2800" b="1" dirty="0" err="1">
                <a:solidFill>
                  <a:schemeClr val="bg1"/>
                </a:solidFill>
              </a:rPr>
              <a:t>Διασυνδεση</a:t>
            </a:r>
            <a:r>
              <a:rPr lang="el-GR" sz="2800" b="1" dirty="0">
                <a:solidFill>
                  <a:schemeClr val="bg1"/>
                </a:solidFill>
              </a:rPr>
              <a:t> του </a:t>
            </a:r>
            <a:r>
              <a:rPr lang="el-GR" sz="2800" b="1" dirty="0" err="1">
                <a:solidFill>
                  <a:schemeClr val="bg1"/>
                </a:solidFill>
              </a:rPr>
              <a:t>συστηματοσ</a:t>
            </a:r>
            <a:r>
              <a:rPr lang="el-GR" sz="2800" b="1" dirty="0">
                <a:solidFill>
                  <a:schemeClr val="bg1"/>
                </a:solidFill>
              </a:rPr>
              <a:t> «</a:t>
            </a:r>
            <a:r>
              <a:rPr lang="el-GR" sz="2800" b="1" dirty="0" err="1">
                <a:solidFill>
                  <a:schemeClr val="bg1"/>
                </a:solidFill>
              </a:rPr>
              <a:t>ευαγορασ</a:t>
            </a:r>
            <a:r>
              <a:rPr lang="el-GR" sz="2800" b="1" dirty="0">
                <a:solidFill>
                  <a:schemeClr val="bg1"/>
                </a:solidFill>
              </a:rPr>
              <a:t>» με τις </a:t>
            </a:r>
            <a:r>
              <a:rPr lang="el-GR" sz="2800" b="1" dirty="0" err="1">
                <a:solidFill>
                  <a:schemeClr val="bg1"/>
                </a:solidFill>
              </a:rPr>
              <a:t>ηλεκτρονικεσ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υπηρεσιεσ</a:t>
            </a:r>
            <a:r>
              <a:rPr lang="el-GR" sz="2800" b="1" dirty="0">
                <a:solidFill>
                  <a:schemeClr val="bg1"/>
                </a:solidFill>
              </a:rPr>
              <a:t> και </a:t>
            </a:r>
            <a:r>
              <a:rPr lang="el-GR" sz="2800" b="1" dirty="0" err="1">
                <a:solidFill>
                  <a:schemeClr val="bg1"/>
                </a:solidFill>
              </a:rPr>
              <a:t>βασεισ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δεδομενων</a:t>
            </a:r>
            <a:r>
              <a:rPr lang="el-GR" sz="2800" b="1" dirty="0">
                <a:solidFill>
                  <a:schemeClr val="bg1"/>
                </a:solidFill>
              </a:rPr>
              <a:t> των </a:t>
            </a:r>
            <a:r>
              <a:rPr lang="el-GR" sz="2800" b="1" dirty="0" err="1">
                <a:solidFill>
                  <a:schemeClr val="bg1"/>
                </a:solidFill>
              </a:rPr>
              <a:t>κυβερνητικων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υπηρεσιων</a:t>
            </a:r>
            <a:r>
              <a:rPr lang="en-GB" sz="2800" b="1" dirty="0">
                <a:solidFill>
                  <a:schemeClr val="bg1"/>
                </a:solidFill>
              </a:rPr>
              <a:t> (1/3)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24525-A743-47AD-8F6D-E2865F536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19922"/>
            <a:ext cx="9905999" cy="4419560"/>
          </a:xfrm>
        </p:spPr>
        <p:txBody>
          <a:bodyPr>
            <a:normAutofit/>
          </a:bodyPr>
          <a:lstStyle/>
          <a:p>
            <a:r>
              <a:rPr lang="el-GR" sz="2600" dirty="0"/>
              <a:t>Μοναδική ευκαιρία για τους Δήμους και το Κράτος να αναβαθμίσουν και να εμπλουτίσουν τις παρεχόμενες υπηρεσίες προς τον πολίτη.</a:t>
            </a:r>
          </a:p>
          <a:p>
            <a:r>
              <a:rPr lang="el-GR" sz="2600" dirty="0"/>
              <a:t>Μείωση του διοικητικού φόρτου.</a:t>
            </a:r>
          </a:p>
          <a:p>
            <a:r>
              <a:rPr lang="el-GR" sz="2600" dirty="0"/>
              <a:t>Περιορισμός των ζητούμενων υποστηρικτικών εγγράφων.</a:t>
            </a:r>
          </a:p>
          <a:p>
            <a:r>
              <a:rPr lang="el-GR" sz="2600" dirty="0"/>
              <a:t>Η διασύνδεση τέθηκε ως όρος από το Συμβούλιο Ηλεκτρονικής Διακυβέρνησης.</a:t>
            </a:r>
          </a:p>
          <a:p>
            <a:r>
              <a:rPr lang="el-GR" sz="2600" dirty="0"/>
              <a:t>Επικροτείται από την Επίτροπο Προστασίας Προσωπικών Δεδομένων.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80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CDA12-7985-4746-BCD2-8157CD725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387835"/>
          </a:xfrm>
        </p:spPr>
        <p:txBody>
          <a:bodyPr>
            <a:noAutofit/>
          </a:bodyPr>
          <a:lstStyle/>
          <a:p>
            <a:r>
              <a:rPr lang="el-GR" sz="2800" b="1" dirty="0" err="1">
                <a:solidFill>
                  <a:schemeClr val="bg1"/>
                </a:solidFill>
              </a:rPr>
              <a:t>Διασυνδεση</a:t>
            </a:r>
            <a:r>
              <a:rPr lang="el-GR" sz="2800" b="1" dirty="0">
                <a:solidFill>
                  <a:schemeClr val="bg1"/>
                </a:solidFill>
              </a:rPr>
              <a:t> του </a:t>
            </a:r>
            <a:r>
              <a:rPr lang="el-GR" sz="2800" b="1" dirty="0" err="1">
                <a:solidFill>
                  <a:schemeClr val="bg1"/>
                </a:solidFill>
              </a:rPr>
              <a:t>συστηματοσ</a:t>
            </a:r>
            <a:r>
              <a:rPr lang="el-GR" sz="2800" b="1" dirty="0">
                <a:solidFill>
                  <a:schemeClr val="bg1"/>
                </a:solidFill>
              </a:rPr>
              <a:t> «</a:t>
            </a:r>
            <a:r>
              <a:rPr lang="el-GR" sz="2800" b="1" dirty="0" err="1">
                <a:solidFill>
                  <a:schemeClr val="bg1"/>
                </a:solidFill>
              </a:rPr>
              <a:t>ευαγορασ</a:t>
            </a:r>
            <a:r>
              <a:rPr lang="el-GR" sz="2800" b="1" dirty="0">
                <a:solidFill>
                  <a:schemeClr val="bg1"/>
                </a:solidFill>
              </a:rPr>
              <a:t>» με τις </a:t>
            </a:r>
            <a:r>
              <a:rPr lang="el-GR" sz="2800" b="1" dirty="0" err="1">
                <a:solidFill>
                  <a:schemeClr val="bg1"/>
                </a:solidFill>
              </a:rPr>
              <a:t>ηλεκτρονικεσ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υπηρεσιεσ</a:t>
            </a:r>
            <a:r>
              <a:rPr lang="el-GR" sz="2800" b="1" dirty="0">
                <a:solidFill>
                  <a:schemeClr val="bg1"/>
                </a:solidFill>
              </a:rPr>
              <a:t> και </a:t>
            </a:r>
            <a:r>
              <a:rPr lang="el-GR" sz="2800" b="1" dirty="0" err="1">
                <a:solidFill>
                  <a:schemeClr val="bg1"/>
                </a:solidFill>
              </a:rPr>
              <a:t>βασεισ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δεδομενων</a:t>
            </a:r>
            <a:r>
              <a:rPr lang="el-GR" sz="2800" b="1" dirty="0">
                <a:solidFill>
                  <a:schemeClr val="bg1"/>
                </a:solidFill>
              </a:rPr>
              <a:t> των </a:t>
            </a:r>
            <a:r>
              <a:rPr lang="el-GR" sz="2800" b="1" dirty="0" err="1">
                <a:solidFill>
                  <a:schemeClr val="bg1"/>
                </a:solidFill>
              </a:rPr>
              <a:t>κυβερνητικων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υπηρεσιων</a:t>
            </a:r>
            <a:r>
              <a:rPr lang="en-GB" sz="2800" b="1" dirty="0">
                <a:solidFill>
                  <a:schemeClr val="bg1"/>
                </a:solidFill>
              </a:rPr>
              <a:t> (2/3)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94288-90DD-4C74-AEEA-DB145AD3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800" dirty="0"/>
              <a:t>Χρήση της υπηρεσίας </a:t>
            </a:r>
            <a:r>
              <a:rPr lang="el-GR" sz="2800" dirty="0" err="1"/>
              <a:t>αυθεντικοποίησης</a:t>
            </a:r>
            <a:r>
              <a:rPr lang="el-GR" sz="2800" dirty="0"/>
              <a:t> του συστήματος «Αριάδνη».</a:t>
            </a:r>
          </a:p>
          <a:p>
            <a:r>
              <a:rPr lang="el-GR" sz="2800" dirty="0"/>
              <a:t>Διασύνδεση με διάφορα Τμήματα/Υπηρεσίες του δημοσίου όπως π.χ. Τμήμα Αρχείου Πληθυσμού και Μετανάστευσης, Τμήμα Κτηματολογίου και Χωρομετρίας, Τμήμα Οδικών Μεταφορών, Τμήμα Εφόρου Εταιρειών και Επίσημου Παραλήπτη, Κτηνιατρικές Υπηρεσίες, Υπηρεσίες Κοινωνικών Ασφαλίσεων, κτλ.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33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E7EE-3EA3-463E-A309-8391FD2E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47494"/>
            <a:ext cx="9905998" cy="1478570"/>
          </a:xfrm>
        </p:spPr>
        <p:txBody>
          <a:bodyPr>
            <a:normAutofit/>
          </a:bodyPr>
          <a:lstStyle/>
          <a:p>
            <a:r>
              <a:rPr lang="el-GR" sz="2800" b="1" dirty="0" err="1">
                <a:solidFill>
                  <a:schemeClr val="bg1"/>
                </a:solidFill>
              </a:rPr>
              <a:t>Διασυνδεση</a:t>
            </a:r>
            <a:r>
              <a:rPr lang="el-GR" sz="2800" b="1" dirty="0">
                <a:solidFill>
                  <a:schemeClr val="bg1"/>
                </a:solidFill>
              </a:rPr>
              <a:t> του </a:t>
            </a:r>
            <a:r>
              <a:rPr lang="el-GR" sz="2800" b="1" dirty="0" err="1">
                <a:solidFill>
                  <a:schemeClr val="bg1"/>
                </a:solidFill>
              </a:rPr>
              <a:t>συστηματοσ</a:t>
            </a:r>
            <a:r>
              <a:rPr lang="el-GR" sz="2800" b="1" dirty="0">
                <a:solidFill>
                  <a:schemeClr val="bg1"/>
                </a:solidFill>
              </a:rPr>
              <a:t> «</a:t>
            </a:r>
            <a:r>
              <a:rPr lang="el-GR" sz="2800" b="1" dirty="0" err="1">
                <a:solidFill>
                  <a:schemeClr val="bg1"/>
                </a:solidFill>
              </a:rPr>
              <a:t>ευαγορασ</a:t>
            </a:r>
            <a:r>
              <a:rPr lang="el-GR" sz="2800" b="1" dirty="0">
                <a:solidFill>
                  <a:schemeClr val="bg1"/>
                </a:solidFill>
              </a:rPr>
              <a:t>» με τις </a:t>
            </a:r>
            <a:r>
              <a:rPr lang="el-GR" sz="2800" b="1" dirty="0" err="1">
                <a:solidFill>
                  <a:schemeClr val="bg1"/>
                </a:solidFill>
              </a:rPr>
              <a:t>ηλεκτρονικεσ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υπηρεσιεσ</a:t>
            </a:r>
            <a:r>
              <a:rPr lang="el-GR" sz="2800" b="1" dirty="0">
                <a:solidFill>
                  <a:schemeClr val="bg1"/>
                </a:solidFill>
              </a:rPr>
              <a:t> και </a:t>
            </a:r>
            <a:r>
              <a:rPr lang="el-GR" sz="2800" b="1" dirty="0" err="1">
                <a:solidFill>
                  <a:schemeClr val="bg1"/>
                </a:solidFill>
              </a:rPr>
              <a:t>βασεισ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δεδομενων</a:t>
            </a:r>
            <a:r>
              <a:rPr lang="el-GR" sz="2800" b="1" dirty="0">
                <a:solidFill>
                  <a:schemeClr val="bg1"/>
                </a:solidFill>
              </a:rPr>
              <a:t> των </a:t>
            </a:r>
            <a:r>
              <a:rPr lang="el-GR" sz="2800" b="1" dirty="0" err="1">
                <a:solidFill>
                  <a:schemeClr val="bg1"/>
                </a:solidFill>
              </a:rPr>
              <a:t>κυβερνητικων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υπηρεσιων</a:t>
            </a:r>
            <a:r>
              <a:rPr lang="en-GB" sz="2800" b="1" dirty="0">
                <a:solidFill>
                  <a:schemeClr val="bg1"/>
                </a:solidFill>
              </a:rPr>
              <a:t> (3/3)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516E-74EC-4550-9DDE-AFE140B99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Η λύση που προσφέρθηκε από τον Ανάδοχο στο πλαίσιο του διαγωνισμού που προκήρυξε και κατακύρωσε η Ένωση Δήμων βασίζεται στην υπηρεσία </a:t>
            </a:r>
            <a:r>
              <a:rPr lang="en-GB" sz="2800" dirty="0"/>
              <a:t>Microsoft Azure Infrastructure as a Service.</a:t>
            </a:r>
            <a:r>
              <a:rPr lang="el-GR" sz="2800" dirty="0"/>
              <a:t>   </a:t>
            </a:r>
            <a:endParaRPr lang="en-GB" sz="2800" dirty="0"/>
          </a:p>
          <a:p>
            <a:r>
              <a:rPr lang="el-GR" sz="2800" dirty="0"/>
              <a:t>Το σύστημα θα φιλοξενείται σε διακομιστές (</a:t>
            </a:r>
            <a:r>
              <a:rPr lang="en-GB" sz="2800" dirty="0"/>
              <a:t>servers</a:t>
            </a:r>
            <a:r>
              <a:rPr lang="el-GR" sz="2800" dirty="0"/>
              <a:t>) εντός της Ευρωπαϊκής Ένωσης.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17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D8753-8EC7-4939-BA4D-18E19481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26" y="224161"/>
            <a:ext cx="8534400" cy="6902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4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Όραμα - Σκοπός του Έργου</a:t>
            </a:r>
            <a:endParaRPr lang="en-GB" sz="4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5BC109-A4DE-479B-AB4E-7CEA0B16A5A2}"/>
              </a:ext>
            </a:extLst>
          </p:cNvPr>
          <p:cNvSpPr/>
          <p:nvPr/>
        </p:nvSpPr>
        <p:spPr>
          <a:xfrm>
            <a:off x="1112803" y="1298291"/>
            <a:ext cx="1024483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μετασχηματιστεί ψηφιακά το περιβάλλον εργασίας των Δήμων μέσω της βελτίωσης των διαδικασιών εσωτερικής διοίκησης με σκοπό την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Άμεση,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Ποιοτική και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Οικονομική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παροχή υπηρεσιών προς τους πολίτες και τις επιχειρήσεις.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55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E7EE-3EA3-463E-A309-8391FD2E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26127"/>
            <a:ext cx="9905998" cy="1005132"/>
          </a:xfrm>
        </p:spPr>
        <p:txBody>
          <a:bodyPr>
            <a:normAutofit/>
          </a:bodyPr>
          <a:lstStyle/>
          <a:p>
            <a:r>
              <a:rPr lang="el-GR" sz="2800" b="1" dirty="0" err="1">
                <a:solidFill>
                  <a:schemeClr val="bg1"/>
                </a:solidFill>
              </a:rPr>
              <a:t>συστημα</a:t>
            </a:r>
            <a:r>
              <a:rPr lang="el-GR" sz="2800" b="1" dirty="0">
                <a:solidFill>
                  <a:schemeClr val="bg1"/>
                </a:solidFill>
              </a:rPr>
              <a:t> «</a:t>
            </a:r>
            <a:r>
              <a:rPr lang="el-GR" sz="2800" b="1" dirty="0" err="1">
                <a:solidFill>
                  <a:schemeClr val="bg1"/>
                </a:solidFill>
              </a:rPr>
              <a:t>ευαγορασ</a:t>
            </a:r>
            <a:r>
              <a:rPr lang="el-GR" sz="2800" b="1" dirty="0">
                <a:solidFill>
                  <a:schemeClr val="bg1"/>
                </a:solidFill>
              </a:rPr>
              <a:t>» και </a:t>
            </a:r>
            <a:r>
              <a:rPr lang="el-GR" sz="2800" b="1" dirty="0" err="1">
                <a:solidFill>
                  <a:schemeClr val="bg1"/>
                </a:solidFill>
              </a:rPr>
              <a:t>εφαρμογεσ</a:t>
            </a:r>
            <a:r>
              <a:rPr lang="el-GR" sz="2800" b="1" dirty="0">
                <a:solidFill>
                  <a:schemeClr val="bg1"/>
                </a:solidFill>
              </a:rPr>
              <a:t> «</a:t>
            </a:r>
            <a:r>
              <a:rPr lang="el-GR" sz="2800" b="1" dirty="0" err="1">
                <a:solidFill>
                  <a:schemeClr val="bg1"/>
                </a:solidFill>
              </a:rPr>
              <a:t>Εξυπνησ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πολης</a:t>
            </a:r>
            <a:r>
              <a:rPr lang="el-GR" sz="2800" b="1" dirty="0">
                <a:solidFill>
                  <a:schemeClr val="bg1"/>
                </a:solidFill>
              </a:rPr>
              <a:t>»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516E-74EC-4550-9DDE-AFE140B99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431259"/>
            <a:ext cx="9905998" cy="5000613"/>
          </a:xfrm>
        </p:spPr>
        <p:txBody>
          <a:bodyPr>
            <a:noAutofit/>
          </a:bodyPr>
          <a:lstStyle/>
          <a:p>
            <a:r>
              <a:rPr lang="el-GR" dirty="0" err="1"/>
              <a:t>Διαλειτουργικότητα</a:t>
            </a:r>
            <a:r>
              <a:rPr lang="el-GR" dirty="0"/>
              <a:t> συστημάτων – ανταλλαγή/αξιοποίηση πληροφοριών.</a:t>
            </a:r>
          </a:p>
          <a:p>
            <a:r>
              <a:rPr lang="el-GR" dirty="0"/>
              <a:t>Τα δεδομένα είναι ένα από τα σημαντικότερα συστατικά για τη δημιουργία μιας έξυπνης πόλης</a:t>
            </a:r>
            <a:endParaRPr lang="en-GB" dirty="0"/>
          </a:p>
          <a:p>
            <a:r>
              <a:rPr lang="el-GR" dirty="0"/>
              <a:t>Οι υπηρεσίες</a:t>
            </a:r>
            <a:r>
              <a:rPr lang="en-GB" dirty="0"/>
              <a:t> </a:t>
            </a:r>
            <a:r>
              <a:rPr lang="el-GR" dirty="0"/>
              <a:t>Έξυπνης Πόλης, εκτός από τα «</a:t>
            </a:r>
            <a:r>
              <a:rPr lang="en-GB" dirty="0"/>
              <a:t>Live</a:t>
            </a:r>
            <a:r>
              <a:rPr lang="el-GR" dirty="0"/>
              <a:t>»</a:t>
            </a:r>
            <a:r>
              <a:rPr lang="en-GB" dirty="0"/>
              <a:t> </a:t>
            </a:r>
            <a:r>
              <a:rPr lang="el-GR" dirty="0"/>
              <a:t>δεδομένα που θα αντλούν μέσω αισθητήρων, θα μπορούν να αξιοποιούν και τα δεδομένα του μηχανογραφημένου συστήματος «Ευαγόρας», το οποίο θα παρέχει:</a:t>
            </a:r>
            <a:endParaRPr lang="en-GB" dirty="0"/>
          </a:p>
          <a:p>
            <a:pPr lvl="1"/>
            <a:r>
              <a:rPr lang="el-GR" sz="2400" dirty="0"/>
              <a:t>Ποιοτικά, ακριβή και επικαιροποιημένα δεδομένα από όλες τις υπηρεσίες των Δήμων.</a:t>
            </a:r>
          </a:p>
          <a:p>
            <a:pPr lvl="1"/>
            <a:r>
              <a:rPr lang="el-GR" sz="2400" dirty="0"/>
              <a:t>Δεδομένα  που θα αντλούνται μέσω της Διασύνδεσης με διάφορα Τμήματα/Υπηρεσίες του δημοσίου.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872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E7EE-3EA3-463E-A309-8391FD2E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34111"/>
            <a:ext cx="9905998" cy="1111664"/>
          </a:xfrm>
        </p:spPr>
        <p:txBody>
          <a:bodyPr>
            <a:normAutofit/>
          </a:bodyPr>
          <a:lstStyle/>
          <a:p>
            <a:r>
              <a:rPr lang="el-GR" sz="2800" b="1" dirty="0" err="1">
                <a:solidFill>
                  <a:schemeClr val="bg1"/>
                </a:solidFill>
              </a:rPr>
              <a:t>συστημα</a:t>
            </a:r>
            <a:r>
              <a:rPr lang="el-GR" sz="2800" b="1" dirty="0">
                <a:solidFill>
                  <a:schemeClr val="bg1"/>
                </a:solidFill>
              </a:rPr>
              <a:t> «</a:t>
            </a:r>
            <a:r>
              <a:rPr lang="el-GR" sz="2800" b="1" dirty="0" err="1">
                <a:solidFill>
                  <a:schemeClr val="bg1"/>
                </a:solidFill>
              </a:rPr>
              <a:t>ευαγορασ</a:t>
            </a:r>
            <a:r>
              <a:rPr lang="el-GR" sz="2800" b="1" dirty="0">
                <a:solidFill>
                  <a:schemeClr val="bg1"/>
                </a:solidFill>
              </a:rPr>
              <a:t>» και </a:t>
            </a:r>
            <a:r>
              <a:rPr lang="el-GR" sz="2800" b="1" dirty="0" err="1">
                <a:solidFill>
                  <a:schemeClr val="bg1"/>
                </a:solidFill>
              </a:rPr>
              <a:t>εφαρμογεσ</a:t>
            </a:r>
            <a:r>
              <a:rPr lang="el-GR" sz="2800" b="1" dirty="0">
                <a:solidFill>
                  <a:schemeClr val="bg1"/>
                </a:solidFill>
              </a:rPr>
              <a:t> «</a:t>
            </a:r>
            <a:r>
              <a:rPr lang="el-GR" sz="2800" b="1" dirty="0" err="1">
                <a:solidFill>
                  <a:schemeClr val="bg1"/>
                </a:solidFill>
              </a:rPr>
              <a:t>Εξυπνησ</a:t>
            </a:r>
            <a:r>
              <a:rPr lang="el-GR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err="1">
                <a:solidFill>
                  <a:schemeClr val="bg1"/>
                </a:solidFill>
              </a:rPr>
              <a:t>πολης</a:t>
            </a:r>
            <a:r>
              <a:rPr lang="el-GR" sz="2800" b="1" dirty="0">
                <a:solidFill>
                  <a:schemeClr val="bg1"/>
                </a:solidFill>
              </a:rPr>
              <a:t>»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E516E-74EC-4550-9DDE-AFE140B99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04514"/>
            <a:ext cx="9905998" cy="4605992"/>
          </a:xfrm>
        </p:spPr>
        <p:txBody>
          <a:bodyPr>
            <a:normAutofit fontScale="92500" lnSpcReduction="20000"/>
          </a:bodyPr>
          <a:lstStyle/>
          <a:p>
            <a:r>
              <a:rPr lang="el-GR" sz="2800" dirty="0"/>
              <a:t>Υπηρεσίες μιας στάσης - </a:t>
            </a:r>
            <a:r>
              <a:rPr lang="en-GB" sz="2800" dirty="0"/>
              <a:t>one stop shop</a:t>
            </a:r>
            <a:r>
              <a:rPr lang="el-GR" sz="2800" dirty="0"/>
              <a:t> (ένα σημείο πρόσβασης, μοναδικό περιβάλλον, διαφανή-κοινή ροή διαδικασιών).</a:t>
            </a:r>
          </a:p>
          <a:p>
            <a:r>
              <a:rPr lang="el-GR" sz="2800" dirty="0"/>
              <a:t>Υπηρεσίες Εξυπηρέτησης Δημοτών</a:t>
            </a:r>
          </a:p>
          <a:p>
            <a:pPr marL="534988">
              <a:buFont typeface="Wingdings" panose="05000000000000000000" pitchFamily="2" charset="2"/>
              <a:buChar char="ü"/>
            </a:pPr>
            <a:r>
              <a:rPr lang="el-GR" sz="2800" dirty="0"/>
              <a:t>Ηλεκτρονική υποβολή αιτήσεων αδειών (Οικοδομής, Πολεοδομικών, Σκύλου, Ποτού, Καπνού, </a:t>
            </a:r>
            <a:r>
              <a:rPr lang="el-GR" sz="2800" dirty="0" err="1"/>
              <a:t>κτλ</a:t>
            </a:r>
            <a:r>
              <a:rPr lang="el-GR" sz="2800" dirty="0"/>
              <a:t>).</a:t>
            </a:r>
          </a:p>
          <a:p>
            <a:pPr marL="534988">
              <a:buFont typeface="Wingdings" panose="05000000000000000000" pitchFamily="2" charset="2"/>
              <a:buChar char="ü"/>
            </a:pPr>
            <a:r>
              <a:rPr lang="el-GR" sz="2800" dirty="0"/>
              <a:t>Ηλεκτρονική πληρωμή φορολογιών/τελών/αδειών.</a:t>
            </a:r>
          </a:p>
          <a:p>
            <a:pPr marL="534988">
              <a:buFont typeface="Wingdings" panose="05000000000000000000" pitchFamily="2" charset="2"/>
              <a:buChar char="ü"/>
            </a:pPr>
            <a:r>
              <a:rPr lang="el-GR" sz="2800" dirty="0"/>
              <a:t>Υποβολή παραπόνων/ενστάσεων και εξέταση τους.</a:t>
            </a:r>
          </a:p>
          <a:p>
            <a:pPr marL="534988">
              <a:buFont typeface="Wingdings" panose="05000000000000000000" pitchFamily="2" charset="2"/>
              <a:buChar char="ü"/>
            </a:pPr>
            <a:r>
              <a:rPr lang="el-GR" sz="2800" dirty="0"/>
              <a:t>Έλεγχος διαθεσιμότητας πολιτιστικών και αθλητικών εγκαταστάσεων (τέλεση γάμων, γήπεδα, θέατρα, </a:t>
            </a:r>
            <a:r>
              <a:rPr lang="el-GR" sz="2800" dirty="0" err="1"/>
              <a:t>κτλ</a:t>
            </a:r>
            <a:r>
              <a:rPr lang="el-GR" sz="2800" dirty="0"/>
              <a:t>).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8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8B11-AC15-453F-B8F2-E0BDE4BB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20323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>
                <a:solidFill>
                  <a:schemeClr val="bg1"/>
                </a:solidFill>
              </a:rPr>
              <a:t>ΕΥΧΑΡΙΣΤΟΥΜΕ </a:t>
            </a:r>
            <a:br>
              <a:rPr lang="el-GR" sz="4400" b="1" dirty="0">
                <a:solidFill>
                  <a:schemeClr val="bg1"/>
                </a:solidFill>
              </a:rPr>
            </a:br>
            <a:r>
              <a:rPr lang="el-GR" sz="4400" b="1" dirty="0">
                <a:solidFill>
                  <a:schemeClr val="bg1"/>
                </a:solidFill>
              </a:rPr>
              <a:t>ΓΙΑ ΤΗΝ ΠΡΟΣΟΧΗ ΣΑΣ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2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A2CD-123D-4FD8-B550-7E4EB6CC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65" y="282926"/>
            <a:ext cx="10933044" cy="781879"/>
          </a:xfrm>
        </p:spPr>
        <p:txBody>
          <a:bodyPr/>
          <a:lstStyle/>
          <a:p>
            <a:r>
              <a:rPr lang="el-GR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Βασικές πληροφορίες Έργου</a:t>
            </a:r>
            <a:endParaRPr lang="en-US" b="1" u="sng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C83A-3566-4ABA-B560-DB4D875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00" y="1216793"/>
            <a:ext cx="10933043" cy="5393634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Το Έργο θα χρηματοδοτηθεί από τα Διαρθρωτικά Ταμεία της προγραμματικής περιόδου 2021-2027 για το ποσό των €2.410.000,00.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Η χρηματοδότηση του Έργου θα προέλθει κατά 85% από τα Διαρθρωτικά Ταμεία και κατά 15% από τους Δήμους.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υλοποίηση του Έργου έχει ανατεθεί, κατόπιν δημόσιας σύμβασης, στην Κοινοπραξία 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των εταιρειών Hellenic Technical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Enterprises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Ltd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iSpiral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Ltd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Technomart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Engineering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Project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Consultants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Ltd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</a:t>
            </a:r>
            <a:r>
              <a:rPr lang="el-G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Services SA.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Ένωση Δήμων υποστηρίζει έναντι της διαχειριστικής αρχής, η Αναπτυξιακή Εταιρεία Λευκωσίας.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υλοποίηση της σύμβασης έχει ξεκινήσει την 1.1.2021.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Θα αναπτυχθεί το Ολοκληρωμένο Πληροφοριακό Σύστημα.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Προβλέπεται πενταετής περίοδος συντήρησης και λειτουργικής υποστήριξης του συστήματος (δυνατότητα επέκτασης για 3 επιπρόσθετα έτη).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 Ολοκληρωμένο Πληροφοριακό Σύστημα θα τεθεί σε παραγωγική λειτουργία το Σεπτέμβριο του 2023 (32 μήνες).  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5049-AD91-4E70-845E-5583C7715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36777"/>
            <a:ext cx="9905998" cy="984995"/>
          </a:xfrm>
        </p:spPr>
        <p:txBody>
          <a:bodyPr>
            <a:normAutofit/>
          </a:bodyPr>
          <a:lstStyle/>
          <a:p>
            <a:pPr algn="ctr"/>
            <a:r>
              <a:rPr lang="el-GR" sz="3600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Υφιστάμενη κατάσταση</a:t>
            </a:r>
            <a:endParaRPr lang="en-US" cap="none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BB2937-4F7C-4827-829F-1EBBF1FCA2FE}"/>
              </a:ext>
            </a:extLst>
          </p:cNvPr>
          <p:cNvSpPr>
            <a:spLocks noChangeAspect="1"/>
          </p:cNvSpPr>
          <p:nvPr/>
        </p:nvSpPr>
        <p:spPr bwMode="auto">
          <a:xfrm>
            <a:off x="4380372" y="2468973"/>
            <a:ext cx="3401705" cy="3401705"/>
          </a:xfrm>
          <a:prstGeom prst="ellipse">
            <a:avLst/>
          </a:prstGeom>
          <a:solidFill>
            <a:srgbClr val="8AA5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651E9B-CCBB-4437-B9EE-D0536F06A2CE}"/>
              </a:ext>
            </a:extLst>
          </p:cNvPr>
          <p:cNvSpPr>
            <a:spLocks noChangeAspect="1"/>
          </p:cNvSpPr>
          <p:nvPr/>
        </p:nvSpPr>
        <p:spPr bwMode="auto">
          <a:xfrm>
            <a:off x="4842558" y="3074386"/>
            <a:ext cx="2477336" cy="2477336"/>
          </a:xfrm>
          <a:prstGeom prst="ellipse">
            <a:avLst/>
          </a:prstGeom>
          <a:solidFill>
            <a:srgbClr val="8AA5CB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DBC97D-954A-4A9E-B44B-252403A7C055}"/>
              </a:ext>
            </a:extLst>
          </p:cNvPr>
          <p:cNvSpPr>
            <a:spLocks noChangeAspect="1"/>
          </p:cNvSpPr>
          <p:nvPr/>
        </p:nvSpPr>
        <p:spPr bwMode="auto">
          <a:xfrm>
            <a:off x="5168260" y="3540029"/>
            <a:ext cx="1828972" cy="1828972"/>
          </a:xfrm>
          <a:prstGeom prst="ellipse">
            <a:avLst/>
          </a:prstGeom>
          <a:solidFill>
            <a:srgbClr val="8AA5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Υποδομή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4E0D6C0-0F59-48C7-8582-3384E836FF1A}"/>
              </a:ext>
            </a:extLst>
          </p:cNvPr>
          <p:cNvSpPr>
            <a:spLocks noChangeAspect="1"/>
          </p:cNvSpPr>
          <p:nvPr/>
        </p:nvSpPr>
        <p:spPr bwMode="auto">
          <a:xfrm>
            <a:off x="5167767" y="4109552"/>
            <a:ext cx="1828971" cy="1271828"/>
          </a:xfrm>
          <a:prstGeom prst="ellipse">
            <a:avLst/>
          </a:prstGeom>
          <a:solidFill>
            <a:srgbClr val="CCD6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Εφαρμογές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C3CD471-4C94-40F2-82DC-862EDDEDD574}"/>
              </a:ext>
            </a:extLst>
          </p:cNvPr>
          <p:cNvSpPr>
            <a:spLocks noChangeAspect="1"/>
          </p:cNvSpPr>
          <p:nvPr/>
        </p:nvSpPr>
        <p:spPr bwMode="auto">
          <a:xfrm>
            <a:off x="5350650" y="4712521"/>
            <a:ext cx="1459742" cy="723081"/>
          </a:xfrm>
          <a:prstGeom prst="ellipse">
            <a:avLst/>
          </a:prstGeom>
          <a:solidFill>
            <a:srgbClr val="8AA5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Δεδο</a:t>
            </a: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-μένα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0C9FDA-14C9-4C6A-AE09-309F3ED5CDB7}"/>
              </a:ext>
            </a:extLst>
          </p:cNvPr>
          <p:cNvGrpSpPr/>
          <p:nvPr/>
        </p:nvGrpSpPr>
        <p:grpSpPr>
          <a:xfrm>
            <a:off x="5753001" y="1391924"/>
            <a:ext cx="1885950" cy="1085933"/>
            <a:chOff x="4350456" y="726482"/>
            <a:chExt cx="1885950" cy="108593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17C8EF-F799-4EBA-9FE4-8852E6369E75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4775578" y="1443280"/>
              <a:ext cx="440914" cy="297355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0122BB-9DA9-451F-A49F-4B77B914B3C3}"/>
                </a:ext>
              </a:extLst>
            </p:cNvPr>
            <p:cNvSpPr txBox="1"/>
            <p:nvPr/>
          </p:nvSpPr>
          <p:spPr>
            <a:xfrm>
              <a:off x="4350456" y="726482"/>
              <a:ext cx="1885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Περιορισμένοι πόροι</a:t>
              </a:r>
              <a:endParaRPr lang="en-US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189BBC-AA58-4BC7-98E7-3E59681DF135}"/>
              </a:ext>
            </a:extLst>
          </p:cNvPr>
          <p:cNvCxnSpPr/>
          <p:nvPr/>
        </p:nvCxnSpPr>
        <p:spPr bwMode="auto">
          <a:xfrm flipV="1">
            <a:off x="7085602" y="3463454"/>
            <a:ext cx="1332780" cy="125876"/>
          </a:xfrm>
          <a:prstGeom prst="line">
            <a:avLst/>
          </a:prstGeom>
          <a:solidFill>
            <a:srgbClr val="8AA5CB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1F707B-DA40-4E10-8041-44011F3BAC88}"/>
              </a:ext>
            </a:extLst>
          </p:cNvPr>
          <p:cNvSpPr txBox="1"/>
          <p:nvPr/>
        </p:nvSpPr>
        <p:spPr>
          <a:xfrm>
            <a:off x="8541905" y="3221465"/>
            <a:ext cx="248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Έλλειψη ηλεκτρονικών υπηρεσιών</a:t>
            </a:r>
            <a:endParaRPr lang="en-US" sz="16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5DBFB8-B9A7-40A5-87B4-BCCE33B82CD2}"/>
              </a:ext>
            </a:extLst>
          </p:cNvPr>
          <p:cNvGrpSpPr/>
          <p:nvPr/>
        </p:nvGrpSpPr>
        <p:grpSpPr>
          <a:xfrm>
            <a:off x="1032531" y="2110133"/>
            <a:ext cx="4456708" cy="1670731"/>
            <a:chOff x="979400" y="2137145"/>
            <a:chExt cx="4456708" cy="167073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6EDA71-4041-4292-8404-7ACD47C1CEC0}"/>
                </a:ext>
              </a:extLst>
            </p:cNvPr>
            <p:cNvCxnSpPr>
              <a:stCxn id="6" idx="1"/>
            </p:cNvCxnSpPr>
            <p:nvPr/>
          </p:nvCxnSpPr>
          <p:spPr bwMode="auto">
            <a:xfrm rot="16200000" flipV="1">
              <a:off x="3618681" y="1990449"/>
              <a:ext cx="1176431" cy="2458423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851050-2EF3-4BDE-B601-2750912B9910}"/>
                </a:ext>
              </a:extLst>
            </p:cNvPr>
            <p:cNvSpPr txBox="1"/>
            <p:nvPr/>
          </p:nvSpPr>
          <p:spPr>
            <a:xfrm>
              <a:off x="979400" y="2137145"/>
              <a:ext cx="24584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Κίνδυνος διακοπής επιχειρησιακής συνέχειας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15AB25-D389-463C-BC1A-65F9FB84C240}"/>
              </a:ext>
            </a:extLst>
          </p:cNvPr>
          <p:cNvSpPr txBox="1"/>
          <p:nvPr/>
        </p:nvSpPr>
        <p:spPr>
          <a:xfrm>
            <a:off x="8711099" y="4540436"/>
            <a:ext cx="248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Έλλειψη προσέγγισης επιχειρησιακής αρχιτεκτονικής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ED7FD1F-1718-424B-B1CF-DCB148EABD91}"/>
              </a:ext>
            </a:extLst>
          </p:cNvPr>
          <p:cNvCxnSpPr/>
          <p:nvPr/>
        </p:nvCxnSpPr>
        <p:spPr bwMode="auto">
          <a:xfrm>
            <a:off x="7005843" y="4352950"/>
            <a:ext cx="1552519" cy="370310"/>
          </a:xfrm>
          <a:prstGeom prst="line">
            <a:avLst/>
          </a:prstGeom>
          <a:solidFill>
            <a:srgbClr val="8AA5CB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27ABE4-30CD-4616-9DF7-55C786B9C50D}"/>
              </a:ext>
            </a:extLst>
          </p:cNvPr>
          <p:cNvSpPr txBox="1"/>
          <p:nvPr/>
        </p:nvSpPr>
        <p:spPr>
          <a:xfrm>
            <a:off x="1640951" y="5765466"/>
            <a:ext cx="241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l-GR" sz="1600" b="1" kern="1200" dirty="0">
                <a:latin typeface="Arial" panose="020B0604020202020204" pitchFamily="34" charset="0"/>
                <a:cs typeface="Arial" panose="020B0604020202020204" pitchFamily="34" charset="0"/>
              </a:rPr>
              <a:t>Μη διασυνδεδεμένες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sz="1600" b="1" kern="1200" dirty="0">
                <a:latin typeface="Arial" panose="020B0604020202020204" pitchFamily="34" charset="0"/>
                <a:cs typeface="Arial" panose="020B0604020202020204" pitchFamily="34" charset="0"/>
              </a:rPr>
              <a:t>φαρμογές</a:t>
            </a:r>
            <a:endParaRPr lang="en-US" sz="16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BC4FE1-752F-4427-BFE2-CA27AD558F27}"/>
              </a:ext>
            </a:extLst>
          </p:cNvPr>
          <p:cNvCxnSpPr/>
          <p:nvPr/>
        </p:nvCxnSpPr>
        <p:spPr bwMode="auto">
          <a:xfrm rot="10800000" flipV="1">
            <a:off x="3582506" y="4859282"/>
            <a:ext cx="1589658" cy="797442"/>
          </a:xfrm>
          <a:prstGeom prst="line">
            <a:avLst/>
          </a:prstGeom>
          <a:solidFill>
            <a:srgbClr val="8AA5CB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BE0CA-5768-4F4F-91A2-78C5F452B0D6}"/>
              </a:ext>
            </a:extLst>
          </p:cNvPr>
          <p:cNvCxnSpPr/>
          <p:nvPr/>
        </p:nvCxnSpPr>
        <p:spPr bwMode="auto">
          <a:xfrm rot="16200000" flipH="1">
            <a:off x="5716905" y="5739403"/>
            <a:ext cx="717641" cy="71048"/>
          </a:xfrm>
          <a:prstGeom prst="line">
            <a:avLst/>
          </a:prstGeom>
          <a:solidFill>
            <a:srgbClr val="8AA5CB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1B0376-E7A1-4196-B50C-F00117096E7E}"/>
              </a:ext>
            </a:extLst>
          </p:cNvPr>
          <p:cNvGrpSpPr/>
          <p:nvPr/>
        </p:nvGrpSpPr>
        <p:grpSpPr>
          <a:xfrm>
            <a:off x="566769" y="3959905"/>
            <a:ext cx="4277122" cy="584775"/>
            <a:chOff x="-381467" y="3849656"/>
            <a:chExt cx="4277122" cy="5847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BD5E56-A22A-4CF5-AC7E-3128B0912F0C}"/>
                </a:ext>
              </a:extLst>
            </p:cNvPr>
            <p:cNvSpPr/>
            <p:nvPr/>
          </p:nvSpPr>
          <p:spPr>
            <a:xfrm>
              <a:off x="-381467" y="3849656"/>
              <a:ext cx="29452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Μη αυτοματοποιημένες διαδικασίες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C40F0E-52AE-40E7-945E-48903D27692C}"/>
                </a:ext>
              </a:extLst>
            </p:cNvPr>
            <p:cNvCxnSpPr/>
            <p:nvPr/>
          </p:nvCxnSpPr>
          <p:spPr bwMode="auto">
            <a:xfrm rot="10800000" flipV="1">
              <a:off x="1981788" y="3965944"/>
              <a:ext cx="1913867" cy="382772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648AEA2-B142-44BC-88ED-0B605B48515C}"/>
              </a:ext>
            </a:extLst>
          </p:cNvPr>
          <p:cNvSpPr txBox="1"/>
          <p:nvPr/>
        </p:nvSpPr>
        <p:spPr>
          <a:xfrm>
            <a:off x="5061975" y="2799907"/>
            <a:ext cx="20849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Ανθρώπινο Δυναμικό</a:t>
            </a:r>
            <a:endParaRPr lang="en-GB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8A69C3-9464-4891-99CC-E60BB850C01B}"/>
              </a:ext>
            </a:extLst>
          </p:cNvPr>
          <p:cNvSpPr txBox="1"/>
          <p:nvPr/>
        </p:nvSpPr>
        <p:spPr>
          <a:xfrm>
            <a:off x="5535981" y="3250014"/>
            <a:ext cx="11521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Διαδικασίες</a:t>
            </a:r>
            <a:endParaRPr lang="en-GB" sz="1600" b="1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749F6-09E6-4CBE-85F3-1482A57D4E2A}"/>
              </a:ext>
            </a:extLst>
          </p:cNvPr>
          <p:cNvGrpSpPr/>
          <p:nvPr/>
        </p:nvGrpSpPr>
        <p:grpSpPr>
          <a:xfrm>
            <a:off x="3875295" y="1440398"/>
            <a:ext cx="1538315" cy="1221700"/>
            <a:chOff x="2386510" y="897724"/>
            <a:chExt cx="1538315" cy="122170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3836A60-BB83-4E71-AEF9-ADD9B18FF7DE}"/>
                </a:ext>
              </a:extLst>
            </p:cNvPr>
            <p:cNvCxnSpPr/>
            <p:nvPr/>
          </p:nvCxnSpPr>
          <p:spPr bwMode="auto">
            <a:xfrm rot="16200000" flipV="1">
              <a:off x="3486917" y="1835493"/>
              <a:ext cx="409261" cy="158602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2633B5-62E7-452E-99DE-33863A20DAF5}"/>
                </a:ext>
              </a:extLst>
            </p:cNvPr>
            <p:cNvSpPr txBox="1"/>
            <p:nvPr/>
          </p:nvSpPr>
          <p:spPr>
            <a:xfrm flipH="1">
              <a:off x="2386510" y="897724"/>
              <a:ext cx="1538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Κουλτούρα ενάντια στην αλλαγή</a:t>
              </a:r>
              <a:endParaRPr lang="en-US" sz="16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1A789C-8634-42AF-A402-76ADC3BC1DAC}"/>
              </a:ext>
            </a:extLst>
          </p:cNvPr>
          <p:cNvGrpSpPr/>
          <p:nvPr/>
        </p:nvGrpSpPr>
        <p:grpSpPr>
          <a:xfrm>
            <a:off x="7161680" y="2154216"/>
            <a:ext cx="3984726" cy="706731"/>
            <a:chOff x="5759137" y="1550917"/>
            <a:chExt cx="3984726" cy="7067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5A235F-DB78-4225-B0E6-B57D821514EE}"/>
                </a:ext>
              </a:extLst>
            </p:cNvPr>
            <p:cNvSpPr txBox="1"/>
            <p:nvPr/>
          </p:nvSpPr>
          <p:spPr>
            <a:xfrm>
              <a:off x="6748544" y="1550917"/>
              <a:ext cx="2995319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Έλλειψη μοντέλου διακυβέρνησης πληροφορικής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76BD8-C1A9-42C5-8023-56D176C9F292}"/>
                </a:ext>
              </a:extLst>
            </p:cNvPr>
            <p:cNvCxnSpPr/>
            <p:nvPr/>
          </p:nvCxnSpPr>
          <p:spPr bwMode="auto">
            <a:xfrm flipV="1">
              <a:off x="5759137" y="1903228"/>
              <a:ext cx="779886" cy="354420"/>
            </a:xfrm>
            <a:prstGeom prst="line">
              <a:avLst/>
            </a:prstGeom>
            <a:solidFill>
              <a:srgbClr val="8AA5CB"/>
            </a:solidFill>
            <a:ln w="3810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</p:cxn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6177343-C38D-4047-A8F4-3237B8ECABCE}"/>
              </a:ext>
            </a:extLst>
          </p:cNvPr>
          <p:cNvSpPr/>
          <p:nvPr/>
        </p:nvSpPr>
        <p:spPr>
          <a:xfrm>
            <a:off x="4895912" y="6207711"/>
            <a:ext cx="3577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Έλλειψη πληρότητας και συσχέτισης δεδομένων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1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3" grpId="0"/>
      <p:bldP spid="17" grpId="0"/>
      <p:bldP spid="19" grpId="0"/>
      <p:bldP spid="25" grpId="0"/>
      <p:bldP spid="26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ACB6CF8-F940-4F6D-ABB0-965CE5756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4362"/>
            <a:ext cx="10767982" cy="7755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Ανάγκη </a:t>
            </a:r>
            <a:endParaRPr lang="en-GB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4888E5C9-DC4B-4A63-BBB2-94CB85291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58" y="1648830"/>
            <a:ext cx="5353114" cy="764286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82550" marR="0" lvl="0" indent="-82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  <a:tab pos="182563" algn="l"/>
                <a:tab pos="273050" algn="l"/>
                <a:tab pos="541338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Έννοια Ενιαίας Υποβολής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‘Single Submission’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</a:p>
          <a:p>
            <a:pPr marL="82550" marR="0" lvl="0" indent="-825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82550" algn="l"/>
                <a:tab pos="177800" algn="l"/>
                <a:tab pos="182563" algn="l"/>
                <a:tab pos="541338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Συνεκτικό, δομημένο και κοινό πλαίσιο υποβολής εκθέσεων.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id="{9C1CC0C9-56B8-409A-920D-187B9330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857" y="2539330"/>
            <a:ext cx="5352850" cy="154244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Πολλά ενδιαφερόμενα μέρη και χρήστες πληροφοριών.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 νομικές υποχρεώσεις και η κουλτούρα δημιουργούν γραφειοκρατικές διαδικασίες.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Μη συνεκτικές λειτουργικές δραστηριότητες.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Ταυτόχρονη ανάπτυξη παρόμοιων αλλά όχι κοινών συστημάτων πληροφορικής.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Περιορισμένη διαθεσιμότητα ηλεκτρονικών υπηρεσιών.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2AACFD19-99F5-4711-AE14-7555F2EEA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857" y="4220778"/>
            <a:ext cx="5352850" cy="112275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Χρήση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απαρχαιωμένων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εφαρμογών.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Περιορισμένες δυνατότητες ταυτοποίησης και πρόσβασης  σε  πληροφοριακά συστήματα και δεδομένα.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Εκτεταμένη χρήση έντυπου υλικού.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2730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Ανθρώπινη παρέμβαση.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22">
            <a:extLst>
              <a:ext uri="{FF2B5EF4-FFF2-40B4-BE49-F238E27FC236}">
                <a16:creationId xmlns:a16="http://schemas.microsoft.com/office/drawing/2014/main" id="{7949BF4F-C7E1-46B3-8DFD-DC99189EC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857" y="5482540"/>
            <a:ext cx="5352850" cy="112275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Μη αυτοματοποιημένες διαδικασίες.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Απαίτηση πολλαπλών εγκρίσεων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Πολλαπλές υποβολές δεδομένων.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Προβλήματα και καθυστερήσεις.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7780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Απαιτούμενη επιτόπια παρουσία.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27">
            <a:extLst>
              <a:ext uri="{FF2B5EF4-FFF2-40B4-BE49-F238E27FC236}">
                <a16:creationId xmlns:a16="http://schemas.microsoft.com/office/drawing/2014/main" id="{D1E36270-8D0B-4FC0-85FE-1D63AB583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171" y="1104486"/>
            <a:ext cx="5443089" cy="298675"/>
          </a:xfrm>
          <a:prstGeom prst="homePlate">
            <a:avLst>
              <a:gd name="adj" fmla="val 257048"/>
            </a:avLst>
          </a:prstGeom>
          <a:solidFill>
            <a:srgbClr val="8AA5CB"/>
          </a:solidFill>
          <a:ln w="9525">
            <a:solidFill>
              <a:srgbClr val="4066A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Σχετικά Θέματα	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AutoShape 29">
            <a:extLst>
              <a:ext uri="{FF2B5EF4-FFF2-40B4-BE49-F238E27FC236}">
                <a16:creationId xmlns:a16="http://schemas.microsoft.com/office/drawing/2014/main" id="{8ED84354-D5EA-4693-BE24-26CAC42C398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633342" y="1100921"/>
            <a:ext cx="2749159" cy="439581"/>
          </a:xfrm>
          <a:prstGeom prst="triangle">
            <a:avLst>
              <a:gd name="adj" fmla="val 50000"/>
            </a:avLst>
          </a:prstGeom>
          <a:solidFill>
            <a:srgbClr val="8AA5CB"/>
          </a:solidFill>
          <a:ln w="9525">
            <a:solidFill>
              <a:srgbClr val="4066AA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2F0D765F-60CC-4F7A-A052-DF153EF1EF2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19508" y="3793578"/>
            <a:ext cx="4670514" cy="40844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635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FF4FE9-CEFB-4068-8FDA-69F154109046}"/>
              </a:ext>
            </a:extLst>
          </p:cNvPr>
          <p:cNvSpPr/>
          <p:nvPr/>
        </p:nvSpPr>
        <p:spPr>
          <a:xfrm>
            <a:off x="8685768" y="1636283"/>
            <a:ext cx="2644306" cy="454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37651-4230-492A-B0D8-E4E09742795B}"/>
              </a:ext>
            </a:extLst>
          </p:cNvPr>
          <p:cNvSpPr txBox="1"/>
          <p:nvPr/>
        </p:nvSpPr>
        <p:spPr>
          <a:xfrm>
            <a:off x="9587402" y="1135252"/>
            <a:ext cx="8545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Πρόταση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Αξίας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7BE0AF-51D4-4A5B-A8AB-0EF691FC7C02}"/>
              </a:ext>
            </a:extLst>
          </p:cNvPr>
          <p:cNvGrpSpPr/>
          <p:nvPr/>
        </p:nvGrpSpPr>
        <p:grpSpPr>
          <a:xfrm>
            <a:off x="228551" y="1613443"/>
            <a:ext cx="1952947" cy="973002"/>
            <a:chOff x="97922" y="1626153"/>
            <a:chExt cx="1767492" cy="651600"/>
          </a:xfrm>
        </p:grpSpPr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FEEBCF59-7AC4-44FF-96D5-08437598C8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65873" y="1885720"/>
              <a:ext cx="449118" cy="1499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5247FAA0-73C4-4A11-9F5D-2E175CF1CA7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922" y="1626153"/>
              <a:ext cx="1555200" cy="651600"/>
            </a:xfrm>
            <a:prstGeom prst="rect">
              <a:avLst/>
            </a:prstGeom>
            <a:solidFill>
              <a:srgbClr val="8AA5CB"/>
            </a:solidFill>
            <a:ln w="6350">
              <a:solidFill>
                <a:srgbClr val="4066AA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54000" tIns="0" rIns="5400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Συμμόρφωση με τοπικές και ευρωπαϊκές νομοθεσίες και άλλες υποχρεώσεις</a:t>
              </a:r>
            </a:p>
          </p:txBody>
        </p:sp>
      </p:grpSp>
      <p:sp>
        <p:nvSpPr>
          <p:cNvPr id="19" name="AutoShape 26">
            <a:extLst>
              <a:ext uri="{FF2B5EF4-FFF2-40B4-BE49-F238E27FC236}">
                <a16:creationId xmlns:a16="http://schemas.microsoft.com/office/drawing/2014/main" id="{B4EBD583-21A0-4C64-A07B-DBB3B20DB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51" y="1102536"/>
            <a:ext cx="1564624" cy="298450"/>
          </a:xfrm>
          <a:prstGeom prst="homePlate">
            <a:avLst>
              <a:gd name="adj" fmla="val 125798"/>
            </a:avLst>
          </a:prstGeom>
          <a:solidFill>
            <a:srgbClr val="8AA5CB"/>
          </a:solidFill>
          <a:ln w="9525">
            <a:solidFill>
              <a:srgbClr val="4066A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Παράγοντες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E5C1BF-F431-4002-960B-4F337C4DCCB4}"/>
              </a:ext>
            </a:extLst>
          </p:cNvPr>
          <p:cNvGrpSpPr/>
          <p:nvPr/>
        </p:nvGrpSpPr>
        <p:grpSpPr>
          <a:xfrm>
            <a:off x="262757" y="4325303"/>
            <a:ext cx="1938624" cy="823404"/>
            <a:chOff x="127397" y="4427145"/>
            <a:chExt cx="1670481" cy="651600"/>
          </a:xfrm>
        </p:grpSpPr>
        <p:sp>
          <p:nvSpPr>
            <p:cNvPr id="21" name="Rectangle 7">
              <a:extLst>
                <a:ext uri="{FF2B5EF4-FFF2-40B4-BE49-F238E27FC236}">
                  <a16:creationId xmlns:a16="http://schemas.microsoft.com/office/drawing/2014/main" id="{F0C44132-70CA-4B9A-A90F-C246E689531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7397" y="4427145"/>
              <a:ext cx="1475409" cy="651600"/>
            </a:xfrm>
            <a:prstGeom prst="rect">
              <a:avLst/>
            </a:prstGeom>
            <a:solidFill>
              <a:srgbClr val="8AA5CB"/>
            </a:solidFill>
            <a:ln w="6350">
              <a:solidFill>
                <a:srgbClr val="4066AA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54000" tIns="0" rIns="54000" bIns="0" anchor="ctr"/>
            <a:lstStyle/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Περιορισμός κινδύνων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EC86C6CB-C9EF-4060-AA94-00652905E0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498337" y="4677963"/>
              <a:ext cx="449118" cy="1499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5F0CBC4-1C25-42C4-A2FF-B00C1691FC9C}"/>
              </a:ext>
            </a:extLst>
          </p:cNvPr>
          <p:cNvGrpSpPr/>
          <p:nvPr/>
        </p:nvGrpSpPr>
        <p:grpSpPr>
          <a:xfrm>
            <a:off x="228552" y="2990088"/>
            <a:ext cx="1951038" cy="823404"/>
            <a:chOff x="97922" y="2956956"/>
            <a:chExt cx="1767492" cy="65314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4CF3ABD7-091F-4A60-A228-602FCB182F1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922" y="2956956"/>
              <a:ext cx="1555668" cy="653143"/>
            </a:xfrm>
            <a:prstGeom prst="rect">
              <a:avLst/>
            </a:prstGeom>
            <a:solidFill>
              <a:srgbClr val="8AA5CB"/>
            </a:solidFill>
            <a:ln w="6350">
              <a:solidFill>
                <a:srgbClr val="4066AA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54000" tIns="0" rIns="54000" bIns="0" anchor="ctr"/>
            <a:lstStyle/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Αποδοτικότητα, αποτελεσματικότητα, αξία παροχής υπηρεσιών</a:t>
              </a:r>
              <a:endPara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AutoShape 11">
              <a:extLst>
                <a:ext uri="{FF2B5EF4-FFF2-40B4-BE49-F238E27FC236}">
                  <a16:creationId xmlns:a16="http://schemas.microsoft.com/office/drawing/2014/main" id="{86C12EA1-19DB-43A0-82AE-D265BFCE45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65873" y="3208545"/>
              <a:ext cx="449118" cy="1499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ECA0C1-6ECC-429C-8EFE-F60AC697AB0C}"/>
              </a:ext>
            </a:extLst>
          </p:cNvPr>
          <p:cNvGrpSpPr/>
          <p:nvPr/>
        </p:nvGrpSpPr>
        <p:grpSpPr>
          <a:xfrm>
            <a:off x="228552" y="5640215"/>
            <a:ext cx="1951038" cy="823404"/>
            <a:chOff x="97922" y="5451876"/>
            <a:chExt cx="1767492" cy="651600"/>
          </a:xfrm>
        </p:grpSpPr>
        <p:sp>
          <p:nvSpPr>
            <p:cNvPr id="27" name="Rectangle 15">
              <a:extLst>
                <a:ext uri="{FF2B5EF4-FFF2-40B4-BE49-F238E27FC236}">
                  <a16:creationId xmlns:a16="http://schemas.microsoft.com/office/drawing/2014/main" id="{327C7C8D-D990-48C5-A29E-1CC72ABB72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7922" y="5451876"/>
              <a:ext cx="1555200" cy="651600"/>
            </a:xfrm>
            <a:prstGeom prst="rect">
              <a:avLst/>
            </a:prstGeom>
            <a:solidFill>
              <a:srgbClr val="8AA5CB"/>
            </a:solidFill>
            <a:ln w="6350">
              <a:solidFill>
                <a:srgbClr val="4066AA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54000" tIns="0" rIns="54000" bIns="0" anchor="ctr"/>
            <a:lstStyle/>
            <a:p>
              <a:pPr marL="0" marR="0" lvl="0" indent="0" algn="l" defTabSz="762000" rtl="0" eaLnBrk="1" fontAlgn="auto" latinLnBrk="0" hangingPunct="1">
                <a:lnSpc>
                  <a:spcPct val="100000"/>
                </a:lnSpc>
                <a:spcBef>
                  <a:spcPct val="4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Περιορισμός κόστους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25A989EC-3625-4ACA-8421-74E196C6E3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565873" y="5702694"/>
              <a:ext cx="449118" cy="14996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0DD24B1-1707-41C8-A24B-690C324D3D01}"/>
              </a:ext>
            </a:extLst>
          </p:cNvPr>
          <p:cNvSpPr/>
          <p:nvPr/>
        </p:nvSpPr>
        <p:spPr>
          <a:xfrm>
            <a:off x="8245925" y="1601219"/>
            <a:ext cx="3562897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Η Λύση αποτελεί  «Ενιαία Πηγή»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‘Single Source’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για δεδομένα πολιτών.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Υποβολή  πληροφοριών μόνο μια φορά με πρόσβαση σε παρελθοντικές και τρέχουσες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πληροφορίες.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Εφαρμογή κοινών διαδικασιών.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Ολοκληρωμένο σύστημα.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Ολοκληρωμένες διαδικασίες.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Ηλεκτρονική ανταλλαγή δεδομένων και διαθεσιμότητα δεδομένων σε (σχεδόν) πραγματικό χρόνο.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Ηλεκτρονικές πληρωμές, υπηρεσίες και εφαρμογές.</a:t>
            </a: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Αυτοματοποίηση των δραστηριοτήτων ελέγχου.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Βελτιωμένη παρακολούθηση.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Τήρηση της διαδρομής ελέγχου (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Audit trail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των δραστηριοτήτων.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Ακεραιότητα και ποιότητα δεδομένων.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Διαχωρισμός καθηκόντων.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Αυτοματοποίηση διαδικασιών.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8AA5CB"/>
              </a:buClr>
              <a:buSzTx/>
              <a:buFont typeface="Wingdings" pitchFamily="2" charset="2"/>
              <a:buChar char="§"/>
              <a:tabLst>
                <a:tab pos="133350" algn="l"/>
              </a:tabLst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Ελαχιστοποίηση της επιτόπιας παρουσίας.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3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15D-EDF2-41B3-8F86-CCC77A61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88431"/>
            <a:ext cx="10853530" cy="1478570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l-GR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Υπηρεσίες που θα προσφέρονται από το Ολοκληρωμένο Πληροφοριακό Σύστημα</a:t>
            </a:r>
            <a:br>
              <a:rPr lang="en-GB" sz="3600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cap="none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5A9B64-3B15-4753-95D4-614C9D3963EC}"/>
              </a:ext>
            </a:extLst>
          </p:cNvPr>
          <p:cNvGrpSpPr/>
          <p:nvPr/>
        </p:nvGrpSpPr>
        <p:grpSpPr>
          <a:xfrm>
            <a:off x="769945" y="1554543"/>
            <a:ext cx="3478478" cy="791085"/>
            <a:chOff x="-1026699" y="6623438"/>
            <a:chExt cx="2953292" cy="618225"/>
          </a:xfrm>
        </p:grpSpPr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3123DF92-EDB7-41EF-97A3-44FBC3561B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7006" y="6630772"/>
              <a:ext cx="1599587" cy="61089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</a:t>
              </a:r>
              <a:r>
                <a:rPr lang="el-GR" sz="16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Ε</a:t>
              </a:r>
              <a:r>
                <a:rPr kumimoji="0" lang="el-G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ισερχ</a:t>
              </a: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.&amp;</a:t>
              </a:r>
              <a:r>
                <a:rPr lang="el-GR" sz="16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Ε</a:t>
              </a:r>
              <a:r>
                <a:rPr kumimoji="0" lang="el-G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ξερχ</a:t>
              </a: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. </a:t>
              </a:r>
              <a:r>
                <a:rPr lang="el-GR" sz="16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Α</a:t>
              </a:r>
              <a:r>
                <a:rPr kumimoji="0" lang="el-G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λληλογραφίας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id="{8E028E4B-3B99-4CF6-8CAC-FCCE91DCD6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26699" y="6623438"/>
              <a:ext cx="1279038" cy="610891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lang="el-GR" sz="1600" b="1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Γραμματεία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0" name="Rectangle 3">
            <a:extLst>
              <a:ext uri="{FF2B5EF4-FFF2-40B4-BE49-F238E27FC236}">
                <a16:creationId xmlns:a16="http://schemas.microsoft.com/office/drawing/2014/main" id="{EF5E1C3B-8C33-4B28-B48E-93683A5A68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30178" y="1561881"/>
            <a:ext cx="2410258" cy="783753"/>
          </a:xfrm>
          <a:prstGeom prst="rect">
            <a:avLst/>
          </a:prstGeom>
          <a:solidFill>
            <a:schemeClr val="tx1">
              <a:lumMod val="50000"/>
            </a:schemeClr>
          </a:solidFill>
          <a:effectLst/>
        </p:spPr>
        <p:txBody>
          <a:bodyPr wrap="square" lIns="30141" tIns="38277" rIns="30141" bIns="38277" rtlCol="0" anchor="ctr">
            <a:no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6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Διαχείριση Συνεδριάσεων Δημοτικού Συμβουλίου &amp; Επιτροπών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19415983-B609-47B4-A5C8-7C309AB9CFA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64380" y="2514086"/>
            <a:ext cx="1877227" cy="781700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Χρηματοοικονομική Λογιστική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C2FF7BCF-F4BE-4B50-8166-8C6751E844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26272" y="2502747"/>
            <a:ext cx="1323596" cy="783753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Διοικητική Λογιστική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8A60D8C8-C3C2-40C4-BE6C-2FC021962F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29006" y="2505070"/>
            <a:ext cx="1764258" cy="783753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Λογιστική Προϋπολογισμού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DAB6543B-BAD8-4F85-B401-725FB9C5777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87493" y="2513659"/>
            <a:ext cx="1323596" cy="783753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Διαχείριση Εσόδων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785DBE6C-9E05-4C86-8B42-E86E3F7B50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78844" y="2518655"/>
            <a:ext cx="1497592" cy="756773"/>
          </a:xfrm>
          <a:prstGeom prst="rect">
            <a:avLst/>
          </a:prstGeom>
          <a:solidFill>
            <a:srgbClr val="9E3039"/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Οικονομική Διαχείριση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23E7F25-F42A-42AB-A162-4D0265DDEA77}"/>
              </a:ext>
            </a:extLst>
          </p:cNvPr>
          <p:cNvGrpSpPr/>
          <p:nvPr/>
        </p:nvGrpSpPr>
        <p:grpSpPr>
          <a:xfrm>
            <a:off x="778844" y="3426254"/>
            <a:ext cx="8132244" cy="760036"/>
            <a:chOff x="-1009849" y="3998011"/>
            <a:chExt cx="8132244" cy="760036"/>
          </a:xfrm>
        </p:grpSpPr>
        <p:sp>
          <p:nvSpPr>
            <p:cNvPr id="58" name="Rectangle 3">
              <a:extLst>
                <a:ext uri="{FF2B5EF4-FFF2-40B4-BE49-F238E27FC236}">
                  <a16:creationId xmlns:a16="http://schemas.microsoft.com/office/drawing/2014/main" id="{6A81F002-42EA-41FF-820B-945654FBDC1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3280" y="4011075"/>
              <a:ext cx="1909515" cy="7469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Διαχείριση Ανθρώπινου Δυναμικού &amp; Πόρων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55C4985A-3647-4021-B627-5B117A434A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48371" y="4003138"/>
              <a:ext cx="1756200" cy="73671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Αυτοεξυπηρέτηση Προσωπικού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0" name="Rectangle 3">
              <a:extLst>
                <a:ext uri="{FF2B5EF4-FFF2-40B4-BE49-F238E27FC236}">
                  <a16:creationId xmlns:a16="http://schemas.microsoft.com/office/drawing/2014/main" id="{0F071E73-3D29-42FD-9514-F73F24D26D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32429" y="3998011"/>
              <a:ext cx="1323595" cy="743467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Εκπαίδευση/ Κατάρτιση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C62F8FA5-EEA5-48E2-AD45-63941AD89DC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03172" y="3998011"/>
              <a:ext cx="1319223" cy="741844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Μισθοδοσία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2" name="Rectangle 3">
              <a:extLst>
                <a:ext uri="{FF2B5EF4-FFF2-40B4-BE49-F238E27FC236}">
                  <a16:creationId xmlns:a16="http://schemas.microsoft.com/office/drawing/2014/main" id="{8A7B5C8B-175C-444D-BD33-FFDFECE7C9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09849" y="4001274"/>
              <a:ext cx="1497592" cy="756773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rPr>
                <a:t>Διαχείριση Ανθρώπινου Δυναμικού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C4F27A-6319-473F-8B6B-11A37483C36D}"/>
              </a:ext>
            </a:extLst>
          </p:cNvPr>
          <p:cNvGrpSpPr/>
          <p:nvPr/>
        </p:nvGrpSpPr>
        <p:grpSpPr>
          <a:xfrm>
            <a:off x="783009" y="4336783"/>
            <a:ext cx="8379094" cy="763750"/>
            <a:chOff x="-1017795" y="3407685"/>
            <a:chExt cx="8379094" cy="763750"/>
          </a:xfrm>
        </p:grpSpPr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DC5F99DD-0F82-4D8F-BB44-827D94EF09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639" y="3411281"/>
              <a:ext cx="1864164" cy="75677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Έκδοση Πολεοδομικών Αδειών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Rectangle 3">
              <a:extLst>
                <a:ext uri="{FF2B5EF4-FFF2-40B4-BE49-F238E27FC236}">
                  <a16:creationId xmlns:a16="http://schemas.microsoft.com/office/drawing/2014/main" id="{DEF75B71-E161-4C2F-B246-DCD6AD7055D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25943" y="3411281"/>
              <a:ext cx="1310058" cy="756773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Έκδοση Αδειών Οικοδομής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Rectangle 3">
              <a:extLst>
                <a:ext uri="{FF2B5EF4-FFF2-40B4-BE49-F238E27FC236}">
                  <a16:creationId xmlns:a16="http://schemas.microsoft.com/office/drawing/2014/main" id="{C84855F5-A60E-4494-B1E6-A0B2C3FE0CC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15138" y="3407685"/>
              <a:ext cx="1777321" cy="760369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Έκδοση Πιστοποιητικών Έγκρισης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7" name="Rectangle 3">
              <a:extLst>
                <a:ext uri="{FF2B5EF4-FFF2-40B4-BE49-F238E27FC236}">
                  <a16:creationId xmlns:a16="http://schemas.microsoft.com/office/drawing/2014/main" id="{F531F016-6A63-4E36-A6F5-571D011D43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72194" y="3420277"/>
              <a:ext cx="1589105" cy="751158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Ηλεκτρονική Υποβολή Αιτήσεων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8" name="Rectangle 3">
              <a:extLst>
                <a:ext uri="{FF2B5EF4-FFF2-40B4-BE49-F238E27FC236}">
                  <a16:creationId xmlns:a16="http://schemas.microsoft.com/office/drawing/2014/main" id="{3FE1EE1F-B772-44DE-9632-C3505920CD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5" y="3411281"/>
              <a:ext cx="1506490" cy="756773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Τεχνικές Υπηρεσίες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9" name="Rectangle 3">
            <a:extLst>
              <a:ext uri="{FF2B5EF4-FFF2-40B4-BE49-F238E27FC236}">
                <a16:creationId xmlns:a16="http://schemas.microsoft.com/office/drawing/2014/main" id="{719AEC8B-8A2C-40F2-9ADD-8D1437378E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9259286" y="4349375"/>
            <a:ext cx="2144593" cy="747777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 lnSpcReduction="10000"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6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Επιθεωρήσεις/ Έλεγχος/ Παρακολούθηση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BB32B49-05D5-4B55-A932-E05D9F2CD29F}"/>
              </a:ext>
            </a:extLst>
          </p:cNvPr>
          <p:cNvGrpSpPr/>
          <p:nvPr/>
        </p:nvGrpSpPr>
        <p:grpSpPr>
          <a:xfrm>
            <a:off x="778844" y="5264214"/>
            <a:ext cx="7600712" cy="767199"/>
            <a:chOff x="-1009849" y="3728868"/>
            <a:chExt cx="7600712" cy="767199"/>
          </a:xfrm>
        </p:grpSpPr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EEF3E204-103D-41D2-BA6C-0792E3FD43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35775" y="3741173"/>
              <a:ext cx="1292375" cy="75489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Συλλογή Αποβλήτων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Rectangle 3">
              <a:extLst>
                <a:ext uri="{FF2B5EF4-FFF2-40B4-BE49-F238E27FC236}">
                  <a16:creationId xmlns:a16="http://schemas.microsoft.com/office/drawing/2014/main" id="{393B6751-C9E2-4B4F-AE68-EB69DF90A9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0079" y="3746615"/>
              <a:ext cx="1289762" cy="749451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lang="el-GR" sz="16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Καθαρισμός άδειων Οικοπέδων 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3" name="Rectangle 3">
              <a:extLst>
                <a:ext uri="{FF2B5EF4-FFF2-40B4-BE49-F238E27FC236}">
                  <a16:creationId xmlns:a16="http://schemas.microsoft.com/office/drawing/2014/main" id="{D95D5D36-F9F4-4EB6-86B8-FA2BCD389C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2056" y="3739294"/>
              <a:ext cx="1887673" cy="7567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lang="el-GR" sz="16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Καταπολέμηση Εντόμων &amp; Τρωκτικών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4" name="Rectangle 3">
              <a:extLst>
                <a:ext uri="{FF2B5EF4-FFF2-40B4-BE49-F238E27FC236}">
                  <a16:creationId xmlns:a16="http://schemas.microsoft.com/office/drawing/2014/main" id="{9E0C5712-11D3-4B25-A3DE-7E5FBCA9C7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01101" y="3728868"/>
              <a:ext cx="1289762" cy="767197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</a:t>
              </a:r>
              <a:r>
                <a:rPr lang="el-GR" sz="16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Ο</a:t>
              </a:r>
              <a:r>
                <a:rPr kumimoji="0" lang="el-GR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χληριών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E5D2B5FA-B205-4627-A2A2-34C8199E57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09849" y="3739294"/>
              <a:ext cx="1497592" cy="756773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Δημόσια Υγεία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6" name="Rectangle 3">
            <a:extLst>
              <a:ext uri="{FF2B5EF4-FFF2-40B4-BE49-F238E27FC236}">
                <a16:creationId xmlns:a16="http://schemas.microsoft.com/office/drawing/2014/main" id="{9C7BBCCB-B215-4CF1-B5B6-605651D155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467292" y="5264213"/>
            <a:ext cx="1398001" cy="767197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6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Επιθεωρήσεις Υποστατικών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" name="Rectangle 3">
            <a:extLst>
              <a:ext uri="{FF2B5EF4-FFF2-40B4-BE49-F238E27FC236}">
                <a16:creationId xmlns:a16="http://schemas.microsoft.com/office/drawing/2014/main" id="{CA29AA08-98AA-4684-940B-A13F0D5F6F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967688" y="5264212"/>
            <a:ext cx="1445059" cy="767197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6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Έκδοση Υγειονομικού Πιστοποιητικού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02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7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0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3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presetSubtype="0" grpId="3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69" grpId="0" animBg="1"/>
      <p:bldP spid="69" grpId="1" animBg="1"/>
      <p:bldP spid="69" grpId="2" animBg="1"/>
      <p:bldP spid="69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7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15D-EDF2-41B3-8F86-CCC77A61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88431"/>
            <a:ext cx="10853530" cy="1478570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l-GR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Υπηρεσίες που θα προσφέρονται από το Ολοκληρωμένο Πληροφοριακό Σύστημα</a:t>
            </a:r>
            <a:br>
              <a:rPr lang="en-GB" sz="3600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cap="none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C02E4F1-E52C-4D47-BC60-4AC8F0CCB794}"/>
              </a:ext>
            </a:extLst>
          </p:cNvPr>
          <p:cNvGrpSpPr/>
          <p:nvPr/>
        </p:nvGrpSpPr>
        <p:grpSpPr>
          <a:xfrm>
            <a:off x="744394" y="1296050"/>
            <a:ext cx="8098157" cy="783090"/>
            <a:chOff x="-1017795" y="4372468"/>
            <a:chExt cx="8098157" cy="783090"/>
          </a:xfrm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15F071C0-CDE5-4E5B-8571-148DB5FD73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815" y="4374358"/>
              <a:ext cx="1614859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Ηλεκτρονικές Υπηρεσίες Πολιτών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0" name="Rectangle 3">
              <a:extLst>
                <a:ext uri="{FF2B5EF4-FFF2-40B4-BE49-F238E27FC236}">
                  <a16:creationId xmlns:a16="http://schemas.microsoft.com/office/drawing/2014/main" id="{0A117A79-CBEE-47CC-BF02-9602224E8A3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87100" y="4372468"/>
              <a:ext cx="1508400" cy="776085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Αιτημάτων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" name="Rectangle 3">
              <a:extLst>
                <a:ext uri="{FF2B5EF4-FFF2-40B4-BE49-F238E27FC236}">
                  <a16:creationId xmlns:a16="http://schemas.microsoft.com/office/drawing/2014/main" id="{3D8C857E-3B29-4FBE-860A-805A325182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77979" y="4378443"/>
              <a:ext cx="1357952" cy="77011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Υποθέσεων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Rectangle 3">
              <a:extLst>
                <a:ext uri="{FF2B5EF4-FFF2-40B4-BE49-F238E27FC236}">
                  <a16:creationId xmlns:a16="http://schemas.microsoft.com/office/drawing/2014/main" id="{FED59AFA-D626-4A4B-BB70-0E61ECB1A1C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31474" y="4380671"/>
              <a:ext cx="1448888" cy="76788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Υπηρεσίες Χρεώσεων &amp; Πληρωμών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3" name="Rectangle 3">
              <a:extLst>
                <a:ext uri="{FF2B5EF4-FFF2-40B4-BE49-F238E27FC236}">
                  <a16:creationId xmlns:a16="http://schemas.microsoft.com/office/drawing/2014/main" id="{F5671A5C-36D4-4A4F-BBF5-C7414AAD14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5" y="4374358"/>
              <a:ext cx="1763674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Εξυπηρέτηση Πολιτών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1AA6ACC-FC5B-4318-B016-BB903BCDB6B5}"/>
              </a:ext>
            </a:extLst>
          </p:cNvPr>
          <p:cNvGrpSpPr/>
          <p:nvPr/>
        </p:nvGrpSpPr>
        <p:grpSpPr>
          <a:xfrm>
            <a:off x="731331" y="3228617"/>
            <a:ext cx="5721131" cy="781200"/>
            <a:chOff x="-1025747" y="4955441"/>
            <a:chExt cx="5721131" cy="781200"/>
          </a:xfrm>
        </p:grpSpPr>
        <p:sp>
          <p:nvSpPr>
            <p:cNvPr id="65" name="Rectangle 3">
              <a:extLst>
                <a:ext uri="{FF2B5EF4-FFF2-40B4-BE49-F238E27FC236}">
                  <a16:creationId xmlns:a16="http://schemas.microsoft.com/office/drawing/2014/main" id="{0B81BE87-E9E4-4917-9252-4C58B9119E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81026" y="4955441"/>
              <a:ext cx="1603759" cy="78119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Συμβολαίων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6" name="Rectangle 3">
              <a:extLst>
                <a:ext uri="{FF2B5EF4-FFF2-40B4-BE49-F238E27FC236}">
                  <a16:creationId xmlns:a16="http://schemas.microsoft.com/office/drawing/2014/main" id="{6DF547A7-E1DF-483D-B2C4-3C0AB659E1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94223" y="4955745"/>
              <a:ext cx="2101161" cy="780895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Υπηρεσίες Προκήρυξης &amp; Ανάθεσης Συμβάσεων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7" name="Rectangle 3">
              <a:extLst>
                <a:ext uri="{FF2B5EF4-FFF2-40B4-BE49-F238E27FC236}">
                  <a16:creationId xmlns:a16="http://schemas.microsoft.com/office/drawing/2014/main" id="{3CAC7B0E-06EA-48D8-A16D-E02495E6A4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25747" y="4955441"/>
              <a:ext cx="1763675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Δημόσιες Συμβάσεις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4B7C767-6C0C-4F34-9471-409830BC8175}"/>
              </a:ext>
            </a:extLst>
          </p:cNvPr>
          <p:cNvGrpSpPr/>
          <p:nvPr/>
        </p:nvGrpSpPr>
        <p:grpSpPr>
          <a:xfrm>
            <a:off x="744393" y="2243772"/>
            <a:ext cx="8098157" cy="781200"/>
            <a:chOff x="-1017796" y="3369470"/>
            <a:chExt cx="8098157" cy="781200"/>
          </a:xfrm>
        </p:grpSpPr>
        <p:sp>
          <p:nvSpPr>
            <p:cNvPr id="69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EE4FF81C-05EF-4D20-9062-7BAE77531C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64815" y="3369470"/>
              <a:ext cx="1614859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Χρήσεων Γης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0" name="Rectangle 3">
              <a:extLst>
                <a:ext uri="{FF2B5EF4-FFF2-40B4-BE49-F238E27FC236}">
                  <a16:creationId xmlns:a16="http://schemas.microsoft.com/office/drawing/2014/main" id="{1F5E8CC0-240D-4577-A83B-30CA3E8A018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87099" y="3376087"/>
              <a:ext cx="1508399" cy="774583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Ακίνητης Ιδιοκτησίας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1" name="Rectangle 3">
              <a:extLst>
                <a:ext uri="{FF2B5EF4-FFF2-40B4-BE49-F238E27FC236}">
                  <a16:creationId xmlns:a16="http://schemas.microsoft.com/office/drawing/2014/main" id="{3BFED37C-6DFF-40E6-840D-2C5A5CF30DD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80812" y="3369470"/>
              <a:ext cx="1357953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Συντήρηση &amp; Χρήση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2" name="Rectangle 3">
              <a:extLst>
                <a:ext uri="{FF2B5EF4-FFF2-40B4-BE49-F238E27FC236}">
                  <a16:creationId xmlns:a16="http://schemas.microsoft.com/office/drawing/2014/main" id="{D7B6A68A-43C9-48E5-A13E-6FA957FF117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38411" y="3369470"/>
              <a:ext cx="1441950" cy="76788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Στόλου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3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858FE8D2-094F-46FD-B933-F3CA3305FD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6" y="3369470"/>
              <a:ext cx="1763675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Περιουσιακών Στοιχείων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0A9A77F-2203-4544-A98A-867E490D8BF9}"/>
              </a:ext>
            </a:extLst>
          </p:cNvPr>
          <p:cNvGrpSpPr/>
          <p:nvPr/>
        </p:nvGrpSpPr>
        <p:grpSpPr>
          <a:xfrm>
            <a:off x="744391" y="5210858"/>
            <a:ext cx="3458281" cy="781200"/>
            <a:chOff x="-1017798" y="6336556"/>
            <a:chExt cx="3458281" cy="781200"/>
          </a:xfrm>
        </p:grpSpPr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1163E5CC-C576-4235-905B-98993FCAC2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56104" y="6336556"/>
              <a:ext cx="1584379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Διανομή &amp; Τιμολόγηση Νερού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6" name="Rectangle 3">
              <a:extLst>
                <a:ext uri="{FF2B5EF4-FFF2-40B4-BE49-F238E27FC236}">
                  <a16:creationId xmlns:a16="http://schemas.microsoft.com/office/drawing/2014/main" id="{1740232B-9A50-460F-A716-F53F27335D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8" y="6336556"/>
              <a:ext cx="1763678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Υδατοπρομήθεια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26F087-D3F8-419F-9B9B-F5242434772F}"/>
              </a:ext>
            </a:extLst>
          </p:cNvPr>
          <p:cNvGrpSpPr/>
          <p:nvPr/>
        </p:nvGrpSpPr>
        <p:grpSpPr>
          <a:xfrm>
            <a:off x="744392" y="4174753"/>
            <a:ext cx="5692994" cy="800012"/>
            <a:chOff x="-1017797" y="5308402"/>
            <a:chExt cx="5692994" cy="800012"/>
          </a:xfrm>
        </p:grpSpPr>
        <p:sp>
          <p:nvSpPr>
            <p:cNvPr id="78" name="Rectangle 3">
              <a:extLst>
                <a:ext uri="{FF2B5EF4-FFF2-40B4-BE49-F238E27FC236}">
                  <a16:creationId xmlns:a16="http://schemas.microsoft.com/office/drawing/2014/main" id="{3817AAB2-B728-47E4-A8EC-B25CB98B0E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51751" y="5308402"/>
              <a:ext cx="1614859" cy="80001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Επιβολή Φορολογίας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9" name="Rectangle 3">
              <a:extLst>
                <a:ext uri="{FF2B5EF4-FFF2-40B4-BE49-F238E27FC236}">
                  <a16:creationId xmlns:a16="http://schemas.microsoft.com/office/drawing/2014/main" id="{6AF89AE6-DCCE-40F6-8BF8-262A3B73AC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7797" y="5327214"/>
              <a:ext cx="1763677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Φόρων &amp; Εσόδων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0" name="Rectangle 3">
              <a:extLst>
                <a:ext uri="{FF2B5EF4-FFF2-40B4-BE49-F238E27FC236}">
                  <a16:creationId xmlns:a16="http://schemas.microsoft.com/office/drawing/2014/main" id="{E1B41373-DD4B-47ED-8A72-BF9A3A9BEC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74036" y="5308402"/>
              <a:ext cx="2101161" cy="80001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Εισπράξεων &amp; Καθυστερήσεων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78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BD15D-EDF2-41B3-8F86-CCC77A61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09" y="88431"/>
            <a:ext cx="10853530" cy="1478570"/>
          </a:xfrm>
        </p:spPr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l-GR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Υπηρεσίες που θα προσφέρονται από το Ολοκληρωμένο Πληροφοριακό Σύστημα</a:t>
            </a:r>
            <a:br>
              <a:rPr lang="en-GB" sz="3600" b="1" u="sng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cap="none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FB1DB8-EAD4-4A4F-9D73-5DBF33B3E4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2004" y="1282973"/>
            <a:ext cx="1614858" cy="781200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Εντοπισμός παραβατών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0156254D-8C5E-4C95-A027-627ED62484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45411" y="1287139"/>
            <a:ext cx="1806810" cy="776084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Παρακολούθηση εξωδίκων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CC7F390A-1D5D-44DA-8FC0-753A5657392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51528" y="1282973"/>
            <a:ext cx="1343687" cy="780250"/>
          </a:xfrm>
          <a:prstGeom prst="rect">
            <a:avLst/>
          </a:prstGeom>
          <a:solidFill>
            <a:srgbClr val="FFFFFF">
              <a:lumMod val="50000"/>
            </a:srgbClr>
          </a:solidFill>
          <a:effectLst/>
        </p:spPr>
        <p:txBody>
          <a:bodyPr wrap="square" lIns="30141" tIns="38277" rIns="30141" bIns="38277" rtlCol="0" anchor="ctr">
            <a:no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600" kern="0" dirty="0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Διαχείριση δικαστικών υποθέσεων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8B022AB9-4391-401D-94AF-B1D6191F4F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7000" y="1282973"/>
            <a:ext cx="1603748" cy="781200"/>
          </a:xfrm>
          <a:prstGeom prst="rect">
            <a:avLst/>
          </a:prstGeom>
          <a:solidFill>
            <a:srgbClr val="9E3039"/>
          </a:solidFill>
          <a:effectLst/>
        </p:spPr>
        <p:txBody>
          <a:bodyPr wrap="square" lIns="30141" tIns="38277" rIns="30141" bIns="38277" rtlCol="0" anchor="ctr">
            <a:norm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lang="el-GR" sz="1600" b="1" kern="0" dirty="0" err="1">
                <a:solidFill>
                  <a:srgbClr val="FFFFFF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Τροχονομία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4E1C142-17C4-4FBB-8080-69D43CE5436E}"/>
              </a:ext>
            </a:extLst>
          </p:cNvPr>
          <p:cNvGrpSpPr/>
          <p:nvPr/>
        </p:nvGrpSpPr>
        <p:grpSpPr>
          <a:xfrm>
            <a:off x="761994" y="2267968"/>
            <a:ext cx="6624596" cy="782275"/>
            <a:chOff x="-1026699" y="3127811"/>
            <a:chExt cx="6624596" cy="782275"/>
          </a:xfrm>
        </p:grpSpPr>
        <p:sp>
          <p:nvSpPr>
            <p:cNvPr id="31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A89F0661-7457-4DE3-8E77-620ACD4302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3311" y="3128886"/>
              <a:ext cx="1614858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Διαθεσιμότητα χώρων και ημερομηνιών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Rectangle 3">
              <a:extLst>
                <a:ext uri="{FF2B5EF4-FFF2-40B4-BE49-F238E27FC236}">
                  <a16:creationId xmlns:a16="http://schemas.microsoft.com/office/drawing/2014/main" id="{2BCCC283-56DE-400E-B991-1FE7EB6A7B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56718" y="3132927"/>
              <a:ext cx="1806811" cy="776084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Ηλεκτρονική υποβολή ενδιαφέροντος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49140D01-3385-400D-AF2D-876E41163D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54210" y="3127811"/>
              <a:ext cx="1343687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Τέλεση γάμου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4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38B1B6CC-0E80-45E6-80ED-56623393AB9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26699" y="3128886"/>
              <a:ext cx="1603748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Πολιτικοί Γάμοι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80D33C-D8AE-4AA6-9280-F415DDE54C70}"/>
              </a:ext>
            </a:extLst>
          </p:cNvPr>
          <p:cNvGrpSpPr/>
          <p:nvPr/>
        </p:nvGrpSpPr>
        <p:grpSpPr>
          <a:xfrm>
            <a:off x="756999" y="3267758"/>
            <a:ext cx="3309863" cy="782324"/>
            <a:chOff x="-1031694" y="4818281"/>
            <a:chExt cx="3309863" cy="782324"/>
          </a:xfrm>
        </p:grpSpPr>
        <p:sp>
          <p:nvSpPr>
            <p:cNvPr id="36" name="Rectangle 3">
              <a:extLst>
                <a:ext uri="{FF2B5EF4-FFF2-40B4-BE49-F238E27FC236}">
                  <a16:creationId xmlns:a16="http://schemas.microsoft.com/office/drawing/2014/main" id="{FF293563-9128-4004-BF75-2DD33823C2B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63311" y="4818281"/>
              <a:ext cx="1614858" cy="781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lang="el-GR" sz="1600" kern="0" dirty="0">
                  <a:solidFill>
                    <a:srgbClr val="FFFFFF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Παροχή υπηρεσιών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AE9FB02B-BCE1-459E-8347-BDA43C632B3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31694" y="4819405"/>
              <a:ext cx="1608743" cy="781200"/>
            </a:xfrm>
            <a:prstGeom prst="rect">
              <a:avLst/>
            </a:prstGeom>
            <a:solidFill>
              <a:srgbClr val="9E3039"/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Παραλίες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8" name="Rectangle 3">
            <a:extLst>
              <a:ext uri="{FF2B5EF4-FFF2-40B4-BE49-F238E27FC236}">
                <a16:creationId xmlns:a16="http://schemas.microsoft.com/office/drawing/2014/main" id="{F166956A-3E5F-4BE4-AF38-3AA9A652377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45411" y="3268832"/>
            <a:ext cx="1806813" cy="776083"/>
          </a:xfrm>
          <a:prstGeom prst="rect">
            <a:avLst/>
          </a:prstGeom>
          <a:solidFill>
            <a:schemeClr val="tx1">
              <a:lumMod val="50000"/>
            </a:schemeClr>
          </a:solidFill>
          <a:effectLst/>
        </p:spPr>
        <p:txBody>
          <a:bodyPr wrap="square" lIns="30141" tIns="38277" rIns="30141" bIns="38277" rtlCol="0" anchor="ctr">
            <a:noAutofit/>
          </a:bodyPr>
          <a:lstStyle/>
          <a:p>
            <a:pPr marL="0" marR="0" lvl="0" indent="0" algn="ctr" defTabSz="91140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rPr>
              <a:t>Διαχείριση ναυαγοσωστικών πύργων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1B503A-4D03-43E3-AE0C-73C8EE6703D6}"/>
              </a:ext>
            </a:extLst>
          </p:cNvPr>
          <p:cNvGrpSpPr/>
          <p:nvPr/>
        </p:nvGrpSpPr>
        <p:grpSpPr>
          <a:xfrm>
            <a:off x="757000" y="4305766"/>
            <a:ext cx="6615679" cy="799675"/>
            <a:chOff x="-1011302" y="7354251"/>
            <a:chExt cx="6615679" cy="799675"/>
          </a:xfrm>
        </p:grpSpPr>
        <p:sp>
          <p:nvSpPr>
            <p:cNvPr id="40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0065B379-C747-4F2D-8A5F-FD77280FA7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3702" y="7354251"/>
              <a:ext cx="1614858" cy="78120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Δεδομένων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id="{F693755C-2482-43A8-A558-386AE7A88C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6818" y="7359710"/>
              <a:ext cx="1807105" cy="775741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Ανάλυση Στοιχείων &amp; Ετοιμασία Εκθέσεων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id="{0B8F5331-2899-4666-BC7E-E2986A49DB4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69026" y="7363489"/>
              <a:ext cx="1335351" cy="771962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Κανονιστική Συμμόρφωση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3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A5A68FDE-44C7-4380-9C44-CB54D00F2A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1011302" y="7372726"/>
              <a:ext cx="1608744" cy="781200"/>
            </a:xfrm>
            <a:prstGeom prst="rect">
              <a:avLst/>
            </a:prstGeom>
            <a:solidFill>
              <a:srgbClr val="B6646B"/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Επιχειρηματική Ευφυΐα &amp; Ανάλυση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66A2E6-C189-4610-A995-5CD64AE18C05}"/>
              </a:ext>
            </a:extLst>
          </p:cNvPr>
          <p:cNvGrpSpPr/>
          <p:nvPr/>
        </p:nvGrpSpPr>
        <p:grpSpPr>
          <a:xfrm>
            <a:off x="756999" y="5306972"/>
            <a:ext cx="8081737" cy="782884"/>
            <a:chOff x="-2024177" y="8226884"/>
            <a:chExt cx="8081737" cy="782884"/>
          </a:xfrm>
        </p:grpSpPr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E43ACBE7-616C-411D-9FDF-36F03F2833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722211" y="8226884"/>
              <a:ext cx="1335349" cy="77574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Παροχή Ηλεκτρονικών </a:t>
              </a: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Υπηρεσιών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6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E14B5E51-4C6F-4DA7-ACAB-2ED05550F1F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320546" y="8228569"/>
              <a:ext cx="1614858" cy="781199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rm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Ασφάλεια Πληροφοριών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id="{7B24509D-E7B5-4B63-A117-2A4C524D4A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81196" y="8226884"/>
              <a:ext cx="1789851" cy="775741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Διαχείριση Ροής Εργασιών &amp; Εγγράφων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id="{BFB37A3D-D439-411C-B843-F6A355991D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73414" y="8228569"/>
              <a:ext cx="1335350" cy="781199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Ολοκλήρωση Συστημάτων (εξωτερική)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Rectangle 3">
              <a:hlinkClick r:id="" action="ppaction://noaction"/>
              <a:extLst>
                <a:ext uri="{FF2B5EF4-FFF2-40B4-BE49-F238E27FC236}">
                  <a16:creationId xmlns:a16="http://schemas.microsoft.com/office/drawing/2014/main" id="{226575AD-A8E9-4FC4-A55F-1809029B55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-2024177" y="8228569"/>
              <a:ext cx="1608744" cy="781199"/>
            </a:xfrm>
            <a:prstGeom prst="rect">
              <a:avLst/>
            </a:prstGeom>
            <a:solidFill>
              <a:srgbClr val="B6646B"/>
            </a:solidFill>
            <a:effectLst/>
          </p:spPr>
          <p:txBody>
            <a:bodyPr wrap="square" lIns="30141" tIns="38277" rIns="30141" bIns="38277" rtlCol="0" anchor="ctr">
              <a:noAutofit/>
            </a:bodyPr>
            <a:lstStyle/>
            <a:p>
              <a:pPr marL="0" marR="0" lvl="0" indent="0" algn="ctr" defTabSz="91140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F0AB00"/>
                </a:buClr>
                <a:buSzPct val="80000"/>
                <a:buFontTx/>
                <a:buNone/>
                <a:tabLst/>
                <a:defRPr/>
              </a:pPr>
              <a:r>
                <a: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 Unicode MS" pitchFamily="34" charset="-128"/>
                  <a:cs typeface="Arial Unicode MS" pitchFamily="34" charset="-128"/>
                </a:rPr>
                <a:t>Ασφάλεια &amp; Παροχή Υπηρεσιών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3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8" grpId="0" animBg="1"/>
      <p:bldP spid="38" grpId="1" animBg="1"/>
      <p:bldP spid="38" grpId="2" animBg="1"/>
      <p:bldP spid="3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D8753-8EC7-4939-BA4D-18E19481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7723"/>
            <a:ext cx="10475018" cy="1100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Οφέλη από την εφαρμογή ενός ενιαίου Ολοκληρωμένου Πληροφοριακού Συστήματος (1/2)</a:t>
            </a:r>
            <a:endParaRPr lang="en-GB" sz="28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C8D7F7-EA23-4C7B-AFBE-5522DFB31C0C}"/>
              </a:ext>
            </a:extLst>
          </p:cNvPr>
          <p:cNvSpPr/>
          <p:nvPr/>
        </p:nvSpPr>
        <p:spPr>
          <a:xfrm>
            <a:off x="684212" y="1234361"/>
            <a:ext cx="104750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Οικονομίες κλίμακας.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Μείωση της γραφειοκρατίας και αύξηση της παραγωγικότητας.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Βελτίωση της αποτελεσματικότητας και της αποδοτικότητας των Δήμων.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Δυνατότητα διασύνδεσης του συστήματος με παρόμοια συστήματα του κεντρικού Κράτους και του ευρύτερου δημόσιου τομέα.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Τυποποίηση των διαδικασιών.</a:t>
            </a:r>
          </a:p>
        </p:txBody>
      </p:sp>
    </p:spTree>
    <p:extLst>
      <p:ext uri="{BB962C8B-B14F-4D97-AF65-F5344CB8AC3E}">
        <p14:creationId xmlns:p14="http://schemas.microsoft.com/office/powerpoint/2010/main" val="27853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1497</Words>
  <Application>Microsoft Office PowerPoint</Application>
  <PresentationFormat>Widescreen</PresentationFormat>
  <Paragraphs>219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Tw Cen MT</vt:lpstr>
      <vt:lpstr>Wingdings</vt:lpstr>
      <vt:lpstr>Circuit</vt:lpstr>
      <vt:lpstr>  ΠΑΡΟΥΣΙΑΣΗ ΤΟΥ ΕΡΓΟΥ  «ευαγορας» ΟλοκληρωμΕνο Πληροφοριακο ΣυστΗμα  για τους ΔΗμους της Κυπρου</vt:lpstr>
      <vt:lpstr>PowerPoint Presentation</vt:lpstr>
      <vt:lpstr>Βασικές πληροφορίες Έργου</vt:lpstr>
      <vt:lpstr>Υφιστάμενη κατάσταση</vt:lpstr>
      <vt:lpstr>PowerPoint Presentation</vt:lpstr>
      <vt:lpstr>Υπηρεσίες που θα προσφέρονται από το Ολοκληρωμένο Πληροφοριακό Σύστημα </vt:lpstr>
      <vt:lpstr>Υπηρεσίες που θα προσφέρονται από το Ολοκληρωμένο Πληροφοριακό Σύστημα </vt:lpstr>
      <vt:lpstr>Υπηρεσίες που θα προσφέρονται από το Ολοκληρωμένο Πληροφοριακό Σύστημα </vt:lpstr>
      <vt:lpstr>PowerPoint Presentation</vt:lpstr>
      <vt:lpstr>PowerPoint Presentation</vt:lpstr>
      <vt:lpstr>Σημαντικότερα Ορόσημα Έργου (1/2)</vt:lpstr>
      <vt:lpstr>PowerPoint Presentation</vt:lpstr>
      <vt:lpstr>Σημαντικότερα Ορόσημα Έργου (1/2)</vt:lpstr>
      <vt:lpstr>Σημαντικότερα Ορόσημα Έργου (2/2)</vt:lpstr>
      <vt:lpstr>Ευαγορασ vs ιπποδαμοσ</vt:lpstr>
      <vt:lpstr>Ιπποδαμοσ – Ηλεκτρονικη υποβολη αιτησεων </vt:lpstr>
      <vt:lpstr>Διασυνδεση του συστηματοσ «ευαγορασ» με τις ηλεκτρονικεσ υπηρεσιεσ και βασεισ δεδομενων των κυβερνητικων υπηρεσιων (1/3)</vt:lpstr>
      <vt:lpstr>Διασυνδεση του συστηματοσ «ευαγορασ» με τις ηλεκτρονικεσ υπηρεσιεσ και βασεισ δεδομενων των κυβερνητικων υπηρεσιων (2/3)</vt:lpstr>
      <vt:lpstr>Διασυνδεση του συστηματοσ «ευαγορασ» με τις ηλεκτρονικεσ υπηρεσιεσ και βασεισ δεδομενων των κυβερνητικων υπηρεσιων (3/3)</vt:lpstr>
      <vt:lpstr>συστημα «ευαγορασ» και εφαρμογεσ «Εξυπνησ πολης»</vt:lpstr>
      <vt:lpstr>συστημα «ευαγορασ» και εφαρμογεσ «Εξυπνησ πολης»</vt:lpstr>
      <vt:lpstr>ΕΥΧΑΡΙΣΤΟΥΜΕ  ΓΙΑ ΤΗΝ ΠΡΟΣΟΧΗ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ΔΗΜΟΣΙΟΓΡΑΦΙΚΗ ΔΙΑΣΚΕΨΗ ΓΙΑ ΤΗΝ ΠΑΡΟΥΣΙΑΣΗ ΤΟΥ ΕΡΓΟΥ  «ΔημιουργΙα ΟλοκληρωμΕνου ΠληροφοριακοΥ ΣυστΗματος  για τους ΔΗμους της Κυπρου»</dc:title>
  <dc:creator>ENOSI DIMON KIPROU UNION OF CYPRUS MUNICIPALITIES</dc:creator>
  <cp:lastModifiedBy>ENOSI DIMON KIPROU UNION OF CYPRUS MUNICIPALITIES</cp:lastModifiedBy>
  <cp:revision>113</cp:revision>
  <cp:lastPrinted>2021-05-10T11:24:16Z</cp:lastPrinted>
  <dcterms:created xsi:type="dcterms:W3CDTF">2021-05-05T06:42:17Z</dcterms:created>
  <dcterms:modified xsi:type="dcterms:W3CDTF">2021-11-29T08:06:04Z</dcterms:modified>
</cp:coreProperties>
</file>